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97" r:id="rId4"/>
    <p:sldId id="267" r:id="rId5"/>
    <p:sldId id="269" r:id="rId6"/>
    <p:sldId id="280" r:id="rId7"/>
    <p:sldId id="283" r:id="rId8"/>
    <p:sldId id="284" r:id="rId9"/>
    <p:sldId id="290" r:id="rId10"/>
    <p:sldId id="291" r:id="rId11"/>
  </p:sldIdLst>
  <p:sldSz cx="14762163" cy="10333038"/>
  <p:notesSz cx="14301788" cy="9896475"/>
  <p:defaultTextStyle>
    <a:defPPr>
      <a:defRPr lang="sv-SE"/>
    </a:defPPr>
    <a:lvl1pPr marL="0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1pPr>
    <a:lvl2pPr marL="602241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2pPr>
    <a:lvl3pPr marL="1204482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3pPr>
    <a:lvl4pPr marL="1806724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4pPr>
    <a:lvl5pPr marL="2408964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5pPr>
    <a:lvl6pPr marL="3011205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6pPr>
    <a:lvl7pPr marL="3613446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7pPr>
    <a:lvl8pPr marL="4215687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8pPr>
    <a:lvl9pPr marL="4817929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7">
          <p15:clr>
            <a:srgbClr val="A4A3A4"/>
          </p15:clr>
        </p15:guide>
        <p15:guide id="2" pos="45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0079BC"/>
    <a:srgbClr val="00A4A7"/>
    <a:srgbClr val="F4CE00"/>
    <a:srgbClr val="F86138"/>
    <a:srgbClr val="F2583E"/>
    <a:srgbClr val="F07240"/>
    <a:srgbClr val="E85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9246" autoAdjust="0"/>
  </p:normalViewPr>
  <p:slideViewPr>
    <p:cSldViewPr snapToGrid="0">
      <p:cViewPr varScale="1">
        <p:scale>
          <a:sx n="69" d="100"/>
          <a:sy n="69" d="100"/>
        </p:scale>
        <p:origin x="1872" y="48"/>
      </p:cViewPr>
      <p:guideLst>
        <p:guide orient="horz" pos="3255"/>
        <p:guide pos="36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-1536" y="-114"/>
      </p:cViewPr>
      <p:guideLst>
        <p:guide orient="horz" pos="3117"/>
        <p:guide pos="45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5" y="17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8101020" y="17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/>
          <a:lstStyle>
            <a:lvl1pPr algn="r">
              <a:defRPr sz="1200"/>
            </a:lvl1pPr>
          </a:lstStyle>
          <a:p>
            <a:fld id="{E272B6E4-62EB-492D-A4D1-AB9285F7C619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767263" y="1236663"/>
            <a:ext cx="4767262" cy="3338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7" rIns="91270" bIns="45637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430340" y="4762502"/>
            <a:ext cx="11441111" cy="3897314"/>
          </a:xfrm>
          <a:prstGeom prst="rect">
            <a:avLst/>
          </a:prstGeom>
        </p:spPr>
        <p:txBody>
          <a:bodyPr vert="horz" lIns="91270" tIns="45637" rIns="91270" bIns="4563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5" y="9399606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8101020" y="9399606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 anchor="b"/>
          <a:lstStyle>
            <a:lvl1pPr algn="r">
              <a:defRPr sz="1200"/>
            </a:lvl1pPr>
          </a:lstStyle>
          <a:p>
            <a:fld id="{38B49B48-9EC0-4F7A-B5F4-4AFE6803027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528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1pPr>
    <a:lvl2pPr marL="602241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2pPr>
    <a:lvl3pPr marL="1204482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3pPr>
    <a:lvl4pPr marL="1806724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4pPr>
    <a:lvl5pPr marL="2408964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5pPr>
    <a:lvl6pPr marL="3011205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6pPr>
    <a:lvl7pPr marL="3613446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7pPr>
    <a:lvl8pPr marL="4215687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8pPr>
    <a:lvl9pPr marL="4817929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767263" y="1236663"/>
            <a:ext cx="4767262" cy="333851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Framsidan ska domineras</a:t>
            </a:r>
            <a:r>
              <a:rPr lang="sv-SE" baseline="0" dirty="0"/>
              <a:t> av ett flygfoto över anläggningen. Följande information ska finnas:</a:t>
            </a:r>
          </a:p>
          <a:p>
            <a:r>
              <a:rPr lang="sv-SE" baseline="0" dirty="0"/>
              <a:t>Namnet på verksamheten</a:t>
            </a:r>
          </a:p>
          <a:p>
            <a:r>
              <a:rPr lang="sv-SE" baseline="0" dirty="0"/>
              <a:t>Adressen för verksamheten</a:t>
            </a:r>
          </a:p>
          <a:p>
            <a:r>
              <a:rPr lang="sv-SE" dirty="0"/>
              <a:t>Datum för när insatsplanen senast blivit uppdaterad</a:t>
            </a:r>
          </a:p>
          <a:p>
            <a:endParaRPr lang="sv-SE" dirty="0"/>
          </a:p>
          <a:p>
            <a:r>
              <a:rPr lang="sv-SE" dirty="0"/>
              <a:t>På</a:t>
            </a:r>
            <a:r>
              <a:rPr lang="sv-SE" baseline="0" dirty="0"/>
              <a:t> flygfotot ska följande information vara med:</a:t>
            </a:r>
          </a:p>
          <a:p>
            <a:r>
              <a:rPr lang="sv-SE" baseline="0" dirty="0"/>
              <a:t>Symbolerna som visar vart insatsplanen, centralapparat, nyckelskåp, grindar, brandposter finns samt även ev. brytpunkt, stigarledningar, huvudangreppsvägar och övriga angreppsvägar utifrån. (finns på flik 1/Blad 2)</a:t>
            </a:r>
          </a:p>
          <a:p>
            <a:r>
              <a:rPr lang="sv-SE" baseline="0" dirty="0"/>
              <a:t>En norr-pil</a:t>
            </a:r>
          </a:p>
          <a:p>
            <a:r>
              <a:rPr lang="sv-SE" baseline="0" dirty="0"/>
              <a:t>Närliggande vägar ska markeras med deras vägnamn för lättare orientering</a:t>
            </a:r>
          </a:p>
          <a:p>
            <a:r>
              <a:rPr lang="sv-SE" baseline="0" dirty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41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27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Insatsinformation</a:t>
            </a:r>
            <a:r>
              <a:rPr lang="sv-SE" baseline="0" dirty="0"/>
              <a:t> fylls i med samråd av räddningstjänsten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1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70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Visa hur många plan anläggningen består av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557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sv-SE" sz="1600" b="1" dirty="0">
                <a:solidFill>
                  <a:srgbClr val="FF0000"/>
                </a:solidFill>
              </a:rPr>
              <a:t>Specifika åtgärder och taktik skapas i samråd med Räddningstjänsten och redovisas på denna fliken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600" u="sng" dirty="0">
                <a:solidFill>
                  <a:srgbClr val="FF0000"/>
                </a:solidFill>
              </a:rPr>
              <a:t>Presentation av varje ämne/riskkälla</a:t>
            </a:r>
            <a:r>
              <a:rPr lang="sv-SE" sz="1600" dirty="0">
                <a:solidFill>
                  <a:srgbClr val="FF0000"/>
                </a:solidFill>
              </a:rPr>
              <a:t>:</a:t>
            </a:r>
          </a:p>
          <a:p>
            <a:pPr marL="285750" indent="-2857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sz="1600" i="1" dirty="0">
                <a:solidFill>
                  <a:srgbClr val="FF0000"/>
                </a:solidFill>
              </a:rPr>
              <a:t>(hantering/förvaring, mängder, risker med ämnet, riskavstånd)</a:t>
            </a:r>
            <a:endParaRPr lang="sv-SE" sz="160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sv-SE" sz="1600" u="sng" dirty="0">
                <a:solidFill>
                  <a:srgbClr val="FF0000"/>
                </a:solidFill>
              </a:rPr>
              <a:t>Omedelbara åtgärder för respektive ämne/riskkälla</a:t>
            </a:r>
            <a:r>
              <a:rPr lang="sv-SE" sz="1600" dirty="0">
                <a:solidFill>
                  <a:srgbClr val="FF0000"/>
                </a:solidFill>
              </a:rPr>
              <a:t>: </a:t>
            </a:r>
          </a:p>
          <a:p>
            <a:pPr marL="285750" indent="-2857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F0000"/>
                </a:solidFill>
              </a:rPr>
              <a:t>(</a:t>
            </a:r>
            <a:r>
              <a:rPr lang="sv-SE" sz="1600" i="1" dirty="0">
                <a:solidFill>
                  <a:srgbClr val="FF0000"/>
                </a:solidFill>
              </a:rPr>
              <a:t>omedelbara åtgärder vid brand/utsläpp - hämtat från företagets riskanalys,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600" i="1" dirty="0">
                <a:solidFill>
                  <a:srgbClr val="FF0000"/>
                </a:solidFill>
              </a:rPr>
              <a:t>åtgärder ska kopplas till olika typhändelser eller dimensionerande scenarion)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04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1038225" y="1704975"/>
            <a:ext cx="12677775" cy="716121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4762163" cy="1307039"/>
          </a:xfrm>
          <a:prstGeom prst="rect">
            <a:avLst/>
          </a:prstGeom>
          <a:solidFill>
            <a:srgbClr val="007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371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0" y="-21947"/>
            <a:ext cx="14762163" cy="584775"/>
          </a:xfrm>
          <a:prstGeom prst="rect">
            <a:avLst/>
          </a:prstGeom>
          <a:solidFill>
            <a:srgbClr val="0079BC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INSATSPLAN</a:t>
            </a: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80899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>
                <a:solidFill>
                  <a:schemeClr val="bg1"/>
                </a:solidFill>
              </a:rPr>
              <a:t>Räddningstjänsten </a:t>
            </a:r>
            <a:r>
              <a:rPr lang="sv-SE" sz="1000" dirty="0" smtClean="0">
                <a:solidFill>
                  <a:schemeClr val="bg1"/>
                </a:solidFill>
              </a:rPr>
              <a:t>Strömstad</a:t>
            </a:r>
            <a:endParaRPr lang="sv-SE" sz="1000" dirty="0">
              <a:solidFill>
                <a:schemeClr val="bg1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 userDrawn="1"/>
        </p:nvSpPr>
        <p:spPr bwMode="auto">
          <a:xfrm>
            <a:off x="0" y="9502041"/>
            <a:ext cx="24376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l" defTabSz="14001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dirty="0">
                <a:solidFill>
                  <a:schemeClr val="tx1"/>
                </a:solidFill>
              </a:rPr>
              <a:t>Adress (Ort):</a:t>
            </a:r>
          </a:p>
          <a:p>
            <a:pPr marL="0" marR="0" indent="0" algn="l" defTabSz="14001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dirty="0">
                <a:solidFill>
                  <a:schemeClr val="tx1"/>
                </a:solidFill>
              </a:rPr>
              <a:t>Uppdaterad: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118586"/>
            <a:ext cx="494530" cy="51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3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737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4174" y="550139"/>
            <a:ext cx="3183091" cy="875677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900" y="550139"/>
            <a:ext cx="9364747" cy="875677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3978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0079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ktangel 11"/>
          <p:cNvSpPr/>
          <p:nvPr userDrawn="1"/>
        </p:nvSpPr>
        <p:spPr bwMode="auto">
          <a:xfrm>
            <a:off x="11053489" y="1"/>
            <a:ext cx="3708674" cy="9539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02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50077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/>
              <a:t>Räddningstjänsten </a:t>
            </a:r>
            <a:r>
              <a:rPr lang="sv-SE" sz="1000" dirty="0" smtClean="0"/>
              <a:t>Strömstad</a:t>
            </a:r>
            <a:endParaRPr lang="sv-SE" sz="1000" dirty="0"/>
          </a:p>
        </p:txBody>
      </p:sp>
      <p:sp>
        <p:nvSpPr>
          <p:cNvPr id="16" name="Rektangel 15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0079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118586"/>
            <a:ext cx="494530" cy="51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6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Text Box 1088"/>
          <p:cNvSpPr txBox="1">
            <a:spLocks noChangeArrowheads="1"/>
          </p:cNvSpPr>
          <p:nvPr userDrawn="1"/>
        </p:nvSpPr>
        <p:spPr bwMode="auto">
          <a:xfrm>
            <a:off x="12350576" y="435306"/>
            <a:ext cx="237648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800" dirty="0"/>
              <a:t>Symboler med hänvisning till standard SS-2875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13297348" y="96090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Symboler</a:t>
            </a:r>
          </a:p>
        </p:txBody>
      </p:sp>
      <p:sp>
        <p:nvSpPr>
          <p:cNvPr id="9" name="Rektangel 8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0079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50077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/>
              <a:t>Räddningstjänsten </a:t>
            </a:r>
            <a:r>
              <a:rPr lang="sv-SE" sz="1000" dirty="0" smtClean="0"/>
              <a:t>Strömstad</a:t>
            </a:r>
            <a:endParaRPr lang="sv-SE" sz="1000" dirty="0"/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118586"/>
            <a:ext cx="494530" cy="51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2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899" y="2750693"/>
            <a:ext cx="6273919" cy="655621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3345" y="2750693"/>
            <a:ext cx="6273919" cy="655621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052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550141"/>
            <a:ext cx="12732366" cy="199724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823" y="2533030"/>
            <a:ext cx="6245086" cy="1241399"/>
          </a:xfrm>
        </p:spPr>
        <p:txBody>
          <a:bodyPr anchor="b"/>
          <a:lstStyle>
            <a:lvl1pPr marL="0" indent="0">
              <a:buNone/>
              <a:defRPr sz="3616" b="1"/>
            </a:lvl1pPr>
            <a:lvl2pPr marL="688863" indent="0">
              <a:buNone/>
              <a:defRPr sz="3013" b="1"/>
            </a:lvl2pPr>
            <a:lvl3pPr marL="1377726" indent="0">
              <a:buNone/>
              <a:defRPr sz="2712" b="1"/>
            </a:lvl3pPr>
            <a:lvl4pPr marL="2066590" indent="0">
              <a:buNone/>
              <a:defRPr sz="2411" b="1"/>
            </a:lvl4pPr>
            <a:lvl5pPr marL="2755453" indent="0">
              <a:buNone/>
              <a:defRPr sz="2411" b="1"/>
            </a:lvl5pPr>
            <a:lvl6pPr marL="3444316" indent="0">
              <a:buNone/>
              <a:defRPr sz="2411" b="1"/>
            </a:lvl6pPr>
            <a:lvl7pPr marL="4133179" indent="0">
              <a:buNone/>
              <a:defRPr sz="2411" b="1"/>
            </a:lvl7pPr>
            <a:lvl8pPr marL="4822043" indent="0">
              <a:buNone/>
              <a:defRPr sz="2411" b="1"/>
            </a:lvl8pPr>
            <a:lvl9pPr marL="5510906" indent="0">
              <a:buNone/>
              <a:defRPr sz="24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823" y="3774429"/>
            <a:ext cx="6245086" cy="55516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3346" y="2533030"/>
            <a:ext cx="6275842" cy="1241399"/>
          </a:xfrm>
        </p:spPr>
        <p:txBody>
          <a:bodyPr anchor="b"/>
          <a:lstStyle>
            <a:lvl1pPr marL="0" indent="0">
              <a:buNone/>
              <a:defRPr sz="3616" b="1"/>
            </a:lvl1pPr>
            <a:lvl2pPr marL="688863" indent="0">
              <a:buNone/>
              <a:defRPr sz="3013" b="1"/>
            </a:lvl2pPr>
            <a:lvl3pPr marL="1377726" indent="0">
              <a:buNone/>
              <a:defRPr sz="2712" b="1"/>
            </a:lvl3pPr>
            <a:lvl4pPr marL="2066590" indent="0">
              <a:buNone/>
              <a:defRPr sz="2411" b="1"/>
            </a:lvl4pPr>
            <a:lvl5pPr marL="2755453" indent="0">
              <a:buNone/>
              <a:defRPr sz="2411" b="1"/>
            </a:lvl5pPr>
            <a:lvl6pPr marL="3444316" indent="0">
              <a:buNone/>
              <a:defRPr sz="2411" b="1"/>
            </a:lvl6pPr>
            <a:lvl7pPr marL="4133179" indent="0">
              <a:buNone/>
              <a:defRPr sz="2411" b="1"/>
            </a:lvl7pPr>
            <a:lvl8pPr marL="4822043" indent="0">
              <a:buNone/>
              <a:defRPr sz="2411" b="1"/>
            </a:lvl8pPr>
            <a:lvl9pPr marL="5510906" indent="0">
              <a:buNone/>
              <a:defRPr sz="24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3346" y="3774429"/>
            <a:ext cx="6275842" cy="55516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724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94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847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688869"/>
            <a:ext cx="4761182" cy="2411042"/>
          </a:xfrm>
        </p:spPr>
        <p:txBody>
          <a:bodyPr anchor="b"/>
          <a:lstStyle>
            <a:lvl1pPr>
              <a:defRPr sz="4821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842" y="1487769"/>
            <a:ext cx="7473345" cy="7343154"/>
          </a:xfrm>
        </p:spPr>
        <p:txBody>
          <a:bodyPr/>
          <a:lstStyle>
            <a:lvl1pPr>
              <a:defRPr sz="4821"/>
            </a:lvl1pPr>
            <a:lvl2pPr>
              <a:defRPr sz="4219"/>
            </a:lvl2pPr>
            <a:lvl3pPr>
              <a:defRPr sz="3616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821" y="3099912"/>
            <a:ext cx="4761182" cy="5742969"/>
          </a:xfrm>
        </p:spPr>
        <p:txBody>
          <a:bodyPr/>
          <a:lstStyle>
            <a:lvl1pPr marL="0" indent="0">
              <a:buNone/>
              <a:defRPr sz="2411"/>
            </a:lvl1pPr>
            <a:lvl2pPr marL="688863" indent="0">
              <a:buNone/>
              <a:defRPr sz="2109"/>
            </a:lvl2pPr>
            <a:lvl3pPr marL="1377726" indent="0">
              <a:buNone/>
              <a:defRPr sz="1808"/>
            </a:lvl3pPr>
            <a:lvl4pPr marL="2066590" indent="0">
              <a:buNone/>
              <a:defRPr sz="1507"/>
            </a:lvl4pPr>
            <a:lvl5pPr marL="2755453" indent="0">
              <a:buNone/>
              <a:defRPr sz="1507"/>
            </a:lvl5pPr>
            <a:lvl6pPr marL="3444316" indent="0">
              <a:buNone/>
              <a:defRPr sz="1507"/>
            </a:lvl6pPr>
            <a:lvl7pPr marL="4133179" indent="0">
              <a:buNone/>
              <a:defRPr sz="1507"/>
            </a:lvl7pPr>
            <a:lvl8pPr marL="4822043" indent="0">
              <a:buNone/>
              <a:defRPr sz="1507"/>
            </a:lvl8pPr>
            <a:lvl9pPr marL="5510906" indent="0">
              <a:buNone/>
              <a:defRPr sz="150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259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688869"/>
            <a:ext cx="4761182" cy="2411042"/>
          </a:xfrm>
        </p:spPr>
        <p:txBody>
          <a:bodyPr anchor="b"/>
          <a:lstStyle>
            <a:lvl1pPr>
              <a:defRPr sz="4821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842" y="1487769"/>
            <a:ext cx="7473345" cy="7343154"/>
          </a:xfrm>
        </p:spPr>
        <p:txBody>
          <a:bodyPr anchor="t"/>
          <a:lstStyle>
            <a:lvl1pPr marL="0" indent="0">
              <a:buNone/>
              <a:defRPr sz="4821"/>
            </a:lvl1pPr>
            <a:lvl2pPr marL="688863" indent="0">
              <a:buNone/>
              <a:defRPr sz="4219"/>
            </a:lvl2pPr>
            <a:lvl3pPr marL="1377726" indent="0">
              <a:buNone/>
              <a:defRPr sz="3616"/>
            </a:lvl3pPr>
            <a:lvl4pPr marL="2066590" indent="0">
              <a:buNone/>
              <a:defRPr sz="3013"/>
            </a:lvl4pPr>
            <a:lvl5pPr marL="2755453" indent="0">
              <a:buNone/>
              <a:defRPr sz="3013"/>
            </a:lvl5pPr>
            <a:lvl6pPr marL="3444316" indent="0">
              <a:buNone/>
              <a:defRPr sz="3013"/>
            </a:lvl6pPr>
            <a:lvl7pPr marL="4133179" indent="0">
              <a:buNone/>
              <a:defRPr sz="3013"/>
            </a:lvl7pPr>
            <a:lvl8pPr marL="4822043" indent="0">
              <a:buNone/>
              <a:defRPr sz="3013"/>
            </a:lvl8pPr>
            <a:lvl9pPr marL="5510906" indent="0">
              <a:buNone/>
              <a:defRPr sz="3013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821" y="3099912"/>
            <a:ext cx="4761182" cy="5742969"/>
          </a:xfrm>
        </p:spPr>
        <p:txBody>
          <a:bodyPr/>
          <a:lstStyle>
            <a:lvl1pPr marL="0" indent="0">
              <a:buNone/>
              <a:defRPr sz="2411"/>
            </a:lvl1pPr>
            <a:lvl2pPr marL="688863" indent="0">
              <a:buNone/>
              <a:defRPr sz="2109"/>
            </a:lvl2pPr>
            <a:lvl3pPr marL="1377726" indent="0">
              <a:buNone/>
              <a:defRPr sz="1808"/>
            </a:lvl3pPr>
            <a:lvl4pPr marL="2066590" indent="0">
              <a:buNone/>
              <a:defRPr sz="1507"/>
            </a:lvl4pPr>
            <a:lvl5pPr marL="2755453" indent="0">
              <a:buNone/>
              <a:defRPr sz="1507"/>
            </a:lvl5pPr>
            <a:lvl6pPr marL="3444316" indent="0">
              <a:buNone/>
              <a:defRPr sz="1507"/>
            </a:lvl6pPr>
            <a:lvl7pPr marL="4133179" indent="0">
              <a:buNone/>
              <a:defRPr sz="1507"/>
            </a:lvl7pPr>
            <a:lvl8pPr marL="4822043" indent="0">
              <a:buNone/>
              <a:defRPr sz="1507"/>
            </a:lvl8pPr>
            <a:lvl9pPr marL="5510906" indent="0">
              <a:buNone/>
              <a:defRPr sz="150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52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899" y="550141"/>
            <a:ext cx="12732366" cy="199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899" y="2750693"/>
            <a:ext cx="12732366" cy="6556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899" y="9577197"/>
            <a:ext cx="3321487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3E8C-8DE5-41A9-A6CF-F13060523DDF}" type="datetimeFigureOut">
              <a:rPr lang="sv-SE" smtClean="0"/>
              <a:t>2021-04-22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967" y="9577197"/>
            <a:ext cx="4982230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5777" y="9577197"/>
            <a:ext cx="3321487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5AD23-390F-4BBD-AE10-71CC7873042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830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1377726" rtl="0" eaLnBrk="1" latinLnBrk="0" hangingPunct="1">
        <a:lnSpc>
          <a:spcPct val="90000"/>
        </a:lnSpc>
        <a:spcBef>
          <a:spcPct val="0"/>
        </a:spcBef>
        <a:buNone/>
        <a:defRPr sz="66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432" indent="-344432" algn="l" defTabSz="1377726" rtl="0" eaLnBrk="1" latinLnBrk="0" hangingPunct="1">
        <a:lnSpc>
          <a:spcPct val="90000"/>
        </a:lnSpc>
        <a:spcBef>
          <a:spcPts val="1507"/>
        </a:spcBef>
        <a:buFont typeface="Arial" panose="020B0604020202020204" pitchFamily="34" charset="0"/>
        <a:buChar char="•"/>
        <a:defRPr sz="4219" kern="1200">
          <a:solidFill>
            <a:schemeClr val="tx1"/>
          </a:solidFill>
          <a:latin typeface="+mn-lt"/>
          <a:ea typeface="+mn-ea"/>
          <a:cs typeface="+mn-cs"/>
        </a:defRPr>
      </a:lvl1pPr>
      <a:lvl2pPr marL="1033295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3616" kern="1200">
          <a:solidFill>
            <a:schemeClr val="tx1"/>
          </a:solidFill>
          <a:latin typeface="+mn-lt"/>
          <a:ea typeface="+mn-ea"/>
          <a:cs typeface="+mn-cs"/>
        </a:defRPr>
      </a:lvl2pPr>
      <a:lvl3pPr marL="172215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3pPr>
      <a:lvl4pPr marL="2411021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4pPr>
      <a:lvl5pPr marL="3099885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5pPr>
      <a:lvl6pPr marL="378874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6pPr>
      <a:lvl7pPr marL="4477611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7pPr>
      <a:lvl8pPr marL="5166474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8pPr>
      <a:lvl9pPr marL="585533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1pPr>
      <a:lvl2pPr marL="68886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2pPr>
      <a:lvl3pPr marL="137772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3pPr>
      <a:lvl4pPr marL="2066590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4pPr>
      <a:lvl5pPr marL="275545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5pPr>
      <a:lvl6pPr marL="344431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6pPr>
      <a:lvl7pPr marL="4133179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7pPr>
      <a:lvl8pPr marL="482204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8pPr>
      <a:lvl9pPr marL="551090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image" Target="../media/image10.png"/><Relationship Id="rId26" Type="http://schemas.openxmlformats.org/officeDocument/2006/relationships/image" Target="../media/image8.png"/><Relationship Id="rId39" Type="http://schemas.openxmlformats.org/officeDocument/2006/relationships/image" Target="../media/image43.png"/><Relationship Id="rId21" Type="http://schemas.openxmlformats.org/officeDocument/2006/relationships/image" Target="../media/image27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55" Type="http://schemas.openxmlformats.org/officeDocument/2006/relationships/image" Target="../media/image59.png"/><Relationship Id="rId63" Type="http://schemas.openxmlformats.org/officeDocument/2006/relationships/image" Target="../media/image66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24.png"/><Relationship Id="rId20" Type="http://schemas.openxmlformats.org/officeDocument/2006/relationships/image" Target="../media/image26.png"/><Relationship Id="rId29" Type="http://schemas.openxmlformats.org/officeDocument/2006/relationships/image" Target="../media/image33.png"/><Relationship Id="rId41" Type="http://schemas.openxmlformats.org/officeDocument/2006/relationships/image" Target="../media/image45.png"/><Relationship Id="rId54" Type="http://schemas.openxmlformats.org/officeDocument/2006/relationships/image" Target="../media/image58.png"/><Relationship Id="rId6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0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7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29.png"/><Relationship Id="rId28" Type="http://schemas.openxmlformats.org/officeDocument/2006/relationships/image" Target="../media/image11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61" Type="http://schemas.openxmlformats.org/officeDocument/2006/relationships/image" Target="../media/image64.png"/><Relationship Id="rId10" Type="http://schemas.openxmlformats.org/officeDocument/2006/relationships/image" Target="../media/image18.png"/><Relationship Id="rId19" Type="http://schemas.openxmlformats.org/officeDocument/2006/relationships/image" Target="../media/image25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52" Type="http://schemas.openxmlformats.org/officeDocument/2006/relationships/image" Target="../media/image56.png"/><Relationship Id="rId60" Type="http://schemas.openxmlformats.org/officeDocument/2006/relationships/image" Target="../media/image63.png"/><Relationship Id="rId65" Type="http://schemas.openxmlformats.org/officeDocument/2006/relationships/image" Target="../media/image6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56" Type="http://schemas.openxmlformats.org/officeDocument/2006/relationships/image" Target="../media/image60.png"/><Relationship Id="rId64" Type="http://schemas.openxmlformats.org/officeDocument/2006/relationships/image" Target="../media/image67.png"/><Relationship Id="rId8" Type="http://schemas.openxmlformats.org/officeDocument/2006/relationships/image" Target="../media/image16.png"/><Relationship Id="rId51" Type="http://schemas.openxmlformats.org/officeDocument/2006/relationships/image" Target="../media/image55.png"/><Relationship Id="rId3" Type="http://schemas.openxmlformats.org/officeDocument/2006/relationships/image" Target="../media/image4.png"/><Relationship Id="rId12" Type="http://schemas.openxmlformats.org/officeDocument/2006/relationships/image" Target="../media/image20.png"/><Relationship Id="rId17" Type="http://schemas.openxmlformats.org/officeDocument/2006/relationships/image" Target="../media/image12.png"/><Relationship Id="rId25" Type="http://schemas.openxmlformats.org/officeDocument/2006/relationships/image" Target="../media/image31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59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69.png"/><Relationship Id="rId7" Type="http://schemas.openxmlformats.org/officeDocument/2006/relationships/image" Target="../media/image11.png"/><Relationship Id="rId12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68.png"/><Relationship Id="rId5" Type="http://schemas.openxmlformats.org/officeDocument/2006/relationships/image" Target="../media/image22.png"/><Relationship Id="rId10" Type="http://schemas.openxmlformats.org/officeDocument/2006/relationships/image" Target="../media/image65.png"/><Relationship Id="rId4" Type="http://schemas.openxmlformats.org/officeDocument/2006/relationships/image" Target="../media/image26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724004" y="1663700"/>
            <a:ext cx="10820296" cy="76088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sv-SE" sz="7200" dirty="0"/>
              <a:t>Flygfoto med symboler</a:t>
            </a:r>
            <a:endParaRPr lang="sv-SE" sz="6600" dirty="0"/>
          </a:p>
        </p:txBody>
      </p:sp>
      <p:sp>
        <p:nvSpPr>
          <p:cNvPr id="5" name="textruta 4"/>
          <p:cNvSpPr txBox="1"/>
          <p:nvPr/>
        </p:nvSpPr>
        <p:spPr>
          <a:xfrm>
            <a:off x="866598" y="549298"/>
            <a:ext cx="1280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 här namnet på verksamheten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979517" y="9513627"/>
            <a:ext cx="302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Skriv här adressen till verksamheten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979516" y="9775347"/>
            <a:ext cx="46561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Här ska datumet stå då insatsplanen senast blivit uppdaterad</a:t>
            </a:r>
          </a:p>
        </p:txBody>
      </p:sp>
      <p:pic>
        <p:nvPicPr>
          <p:cNvPr id="39" name="Bildobjekt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13133630" y="1806328"/>
            <a:ext cx="667513" cy="914402"/>
          </a:xfrm>
          <a:prstGeom prst="rect">
            <a:avLst/>
          </a:prstGeom>
        </p:spPr>
      </p:pic>
      <p:pic>
        <p:nvPicPr>
          <p:cNvPr id="8" name="Bildobjekt 129" descr="Nyckelskå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6573339"/>
            <a:ext cx="2508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8" descr="Centralappar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6998022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12921959" y="518116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Insatsplanens placering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2901746" y="5643265"/>
            <a:ext cx="259704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Huvudangreppsväg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2898928" y="6560722"/>
            <a:ext cx="2528043" cy="28382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Nyckelskåp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2893329" y="7006065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Centralapparat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2908307" y="6087696"/>
            <a:ext cx="1968155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Utifrån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460" y="6180816"/>
            <a:ext cx="408561" cy="1573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723" y="5703095"/>
            <a:ext cx="402298" cy="15492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439" y="5174929"/>
            <a:ext cx="353569" cy="252985"/>
          </a:xfrm>
          <a:prstGeom prst="rect">
            <a:avLst/>
          </a:prstGeom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2916248" y="7358976"/>
            <a:ext cx="252858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Brandpost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723" y="7385327"/>
            <a:ext cx="252985" cy="252985"/>
          </a:xfrm>
          <a:prstGeom prst="rect">
            <a:avLst/>
          </a:prstGeom>
        </p:spPr>
      </p:pic>
      <p:pic>
        <p:nvPicPr>
          <p:cNvPr id="20" name="Picture 1054" descr="Stigarledning-Matn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778321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2908053" y="7751554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matning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2928221" y="8149747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Brytpunkt</a:t>
            </a:r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407" y="8174699"/>
            <a:ext cx="252985" cy="252985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406" y="9004333"/>
            <a:ext cx="252985" cy="252985"/>
          </a:xfrm>
          <a:prstGeom prst="rect">
            <a:avLst/>
          </a:prstGeom>
        </p:spPr>
      </p:pic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12891733" y="9004333"/>
            <a:ext cx="194910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Varning – Särskilda risker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2901621" y="8568804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Grind</a:t>
            </a:r>
          </a:p>
        </p:txBody>
      </p:sp>
      <p:pic>
        <p:nvPicPr>
          <p:cNvPr id="31" name="Bildobjekt 158" descr="Grind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406" y="8602856"/>
            <a:ext cx="2508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0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1400" dirty="0">
                <a:solidFill>
                  <a:schemeClr val="bg1"/>
                </a:solidFill>
              </a:rPr>
              <a:t>Risker &amp; Taktik</a:t>
            </a:r>
          </a:p>
          <a:p>
            <a:pPr algn="r" eaLnBrk="1" hangingPunct="1"/>
            <a:r>
              <a:rPr lang="sv-SE" sz="1800" dirty="0">
                <a:solidFill>
                  <a:schemeClr val="bg1"/>
                </a:solidFill>
              </a:rPr>
              <a:t>Flik 5 / Blad 9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75771" y="241747"/>
            <a:ext cx="2673374" cy="36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>
                <a:solidFill>
                  <a:srgbClr val="000000"/>
                </a:solidFill>
              </a:rPr>
              <a:t>Risker och Taktik</a:t>
            </a:r>
            <a:endParaRPr lang="sv-SE" sz="3500" b="1" dirty="0">
              <a:solidFill>
                <a:srgbClr val="00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75771" y="691544"/>
            <a:ext cx="6686168" cy="34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400" b="1" u="sng" dirty="0">
                <a:solidFill>
                  <a:srgbClr val="000000"/>
                </a:solidFill>
              </a:rPr>
              <a:t>Namn på aktuell byggnad</a:t>
            </a:r>
          </a:p>
          <a:p>
            <a:pPr eaLnBrk="1" hangingPunct="1">
              <a:spcBef>
                <a:spcPct val="50000"/>
              </a:spcBef>
            </a:pPr>
            <a:r>
              <a:rPr lang="sv-SE" b="1" dirty="0">
                <a:solidFill>
                  <a:srgbClr val="000000"/>
                </a:solidFill>
              </a:rPr>
              <a:t>Risker:</a:t>
            </a:r>
            <a:r>
              <a:rPr lang="sv-SE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sv-SE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v-SE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/>
              <a:t>Åtgärder</a:t>
            </a:r>
            <a:r>
              <a:rPr lang="sv-SE" dirty="0"/>
              <a:t>: </a:t>
            </a:r>
          </a:p>
          <a:p>
            <a:pPr eaLnBrk="1" hangingPunct="1">
              <a:spcBef>
                <a:spcPct val="50000"/>
              </a:spcBef>
            </a:pPr>
            <a:endParaRPr lang="sv-SE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sz="1400" b="1" u="sng" dirty="0">
                <a:solidFill>
                  <a:srgbClr val="000000"/>
                </a:solidFill>
              </a:rPr>
              <a:t>Namn på aktuell byggnad</a:t>
            </a:r>
          </a:p>
          <a:p>
            <a:pPr eaLnBrk="1" hangingPunct="1">
              <a:spcBef>
                <a:spcPct val="50000"/>
              </a:spcBef>
            </a:pPr>
            <a:r>
              <a:rPr lang="sv-SE" b="1" dirty="0">
                <a:solidFill>
                  <a:srgbClr val="000000"/>
                </a:solidFill>
              </a:rPr>
              <a:t>Risker:</a:t>
            </a:r>
          </a:p>
          <a:p>
            <a:pPr eaLnBrk="1" hangingPunct="1">
              <a:spcBef>
                <a:spcPct val="50000"/>
              </a:spcBef>
            </a:pPr>
            <a:endParaRPr lang="sv-SE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v-SE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>
                <a:solidFill>
                  <a:srgbClr val="000000"/>
                </a:solidFill>
              </a:rPr>
              <a:t>Åtgärder: </a:t>
            </a: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7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5"/>
          <p:cNvSpPr>
            <a:spLocks noChangeArrowheads="1"/>
          </p:cNvSpPr>
          <p:nvPr/>
        </p:nvSpPr>
        <p:spPr bwMode="auto">
          <a:xfrm>
            <a:off x="595086" y="1020876"/>
            <a:ext cx="2830285" cy="3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Innehållsförteckning</a:t>
            </a:r>
            <a:r>
              <a:rPr lang="sv-SE" sz="3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5" name="Group 6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253417"/>
              </p:ext>
            </p:extLst>
          </p:nvPr>
        </p:nvGraphicFramePr>
        <p:xfrm>
          <a:off x="595086" y="1420019"/>
          <a:ext cx="6566109" cy="7522810"/>
        </p:xfrm>
        <a:graphic>
          <a:graphicData uri="http://schemas.openxmlformats.org/drawingml/2006/table">
            <a:tbl>
              <a:tblPr/>
              <a:tblGrid>
                <a:gridCol w="415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Innehållsförteckning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Symbolförteckning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Objektsinformation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Situationsritning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Byggnadsritning för aktuell byggnad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10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Planritning för aktuell byggnad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Planritning för aktuell byggnad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Avstängningar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Risker och Taktik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6" name="Group 6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60095"/>
              </p:ext>
            </p:extLst>
          </p:nvPr>
        </p:nvGraphicFramePr>
        <p:xfrm>
          <a:off x="7529729" y="1420020"/>
          <a:ext cx="6636214" cy="7543413"/>
        </p:xfrm>
        <a:graphic>
          <a:graphicData uri="http://schemas.openxmlformats.org/drawingml/2006/table">
            <a:tbl>
              <a:tblPr/>
              <a:tblGrid>
                <a:gridCol w="389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066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724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08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Innehållsförteckning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1 / Blad 1</a:t>
            </a:r>
          </a:p>
        </p:txBody>
      </p:sp>
    </p:spTree>
    <p:extLst>
      <p:ext uri="{BB962C8B-B14F-4D97-AF65-F5344CB8AC3E}">
        <p14:creationId xmlns:p14="http://schemas.microsoft.com/office/powerpoint/2010/main" val="20025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ktangel 227"/>
          <p:cNvSpPr/>
          <p:nvPr/>
        </p:nvSpPr>
        <p:spPr>
          <a:xfrm>
            <a:off x="18661" y="9071949"/>
            <a:ext cx="1743085" cy="1078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29" descr="Nyckelskå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25" y="3422964"/>
            <a:ext cx="2508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38" descr="Centralappar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54" y="39030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54" descr="Stigarledning-Mat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4" y="6143048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55" descr="Stigarledning-Utt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2" y="5685510"/>
            <a:ext cx="2492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67" descr="RL-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1" y="8936511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68" descr="RL-Au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77" y="8009258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72" descr="RL-D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2" y="846586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6" descr="Brandförsvarstablå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1" y="4818355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9" descr="Anslutning_Skum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7" y="7065082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0" descr="Rökluck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78" y="7546223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366150" y="2045045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Antal våningsplan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346338" y="2499442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Skyddsvärt objekt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338041" y="29709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Gas-släckanläggning</a:t>
            </a:r>
            <a:endParaRPr lang="sv-SE" i="1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327954" y="3378980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Sprinklercentral, vatten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332471" y="38521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Uppställningsplats motorspruta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332994" y="4316113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Uppställningsplats höjdfordon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346724" y="4641844"/>
            <a:ext cx="2666208" cy="4703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Mötesplats där personal möter räddningstjänsten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20577" y="523042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Räddningshiss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327620" y="563178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Tillträde förbjudet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320577" y="6108064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Grind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323640" y="657254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Brytpunkt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318170" y="7026910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Ledningsplats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309451" y="7500727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Återsamlingsplats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308306" y="7968321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Frånskiljning elektricitet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292199" y="8404868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</a:pPr>
            <a:r>
              <a:rPr lang="sv-SE" dirty="0"/>
              <a:t>Säkerhetsbrytare för solceller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65162" y="1555089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EI120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11529950" y="1039205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>
                <a:solidFill>
                  <a:schemeClr val="bg1"/>
                </a:solidFill>
              </a:rPr>
              <a:t>Kulvert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962413" y="202933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EI60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941743" y="2504167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EI30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931444" y="2981860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Räddningsväg/</a:t>
            </a:r>
            <a:r>
              <a:rPr lang="sv-SE" dirty="0" err="1"/>
              <a:t>brandväg</a:t>
            </a:r>
            <a:endParaRPr lang="sv-SE" dirty="0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938899" y="3336014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Laser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936572" y="383892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Högspänning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938899" y="4307206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ATEX- och EX-klassat område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7937863" y="4744320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Varning 1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946401" y="521179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Varning 2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7923414" y="841258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övrigt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912603" y="8895955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övrigt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1491083" y="2018704"/>
            <a:ext cx="2844015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1, Explosiva ämnen och föremål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996746" y="1077700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>
                <a:solidFill>
                  <a:schemeClr val="bg1"/>
                </a:solidFill>
              </a:rPr>
              <a:t>Insatsplanens placering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991010" y="2507954"/>
            <a:ext cx="255823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Inifrån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992698" y="1576718"/>
            <a:ext cx="259704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Huvudangreppsväg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992541" y="2968046"/>
            <a:ext cx="2555176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Tak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980929" y="3372572"/>
            <a:ext cx="2528043" cy="28382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Nyckelskåp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973991" y="3850432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Centralapparat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970066" y="4316736"/>
            <a:ext cx="2496222" cy="2871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Undercentral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964489" y="4765448"/>
            <a:ext cx="2528586" cy="290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Brandförsvarstablå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953842" y="5242152"/>
            <a:ext cx="252858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Brandpost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952643" y="5629741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uttag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954152" y="7030458"/>
            <a:ext cx="2540608" cy="2912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Anslutningsdon för skum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954089" y="7487417"/>
            <a:ext cx="25667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</a:t>
            </a: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952477" y="7946316"/>
            <a:ext cx="25667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Röklucka, automatisk öppning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946112" y="8429687"/>
            <a:ext cx="2588922" cy="2879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Don för öppning av röklucka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939421" y="8884408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 i mark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933374" y="9364699"/>
            <a:ext cx="2582797" cy="2936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Brandgasfläkt</a:t>
            </a:r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4349250" y="1066747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>
                <a:solidFill>
                  <a:schemeClr val="bg1"/>
                </a:solidFill>
              </a:rPr>
              <a:t>Brandgasfläkt manöverdon</a:t>
            </a: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4366150" y="1576571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Tilluft brandgasventilation</a:t>
            </a: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11040255" y="9739554"/>
            <a:ext cx="3721909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</a:rPr>
              <a:t>Symbolförteckning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</a:rPr>
              <a:t>Flik 1 / Blad 2</a:t>
            </a:r>
          </a:p>
        </p:txBody>
      </p:sp>
      <p:pic>
        <p:nvPicPr>
          <p:cNvPr id="59" name="Picture 137" descr="Undercentra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6" y="4350443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1057" descr="Inertgasanläggni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99" y="3016906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074" descr="Sprinklercentral-vatt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425" y="3412219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061" descr="Uppställningsplats motorsprut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695" y="3886538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066" descr="Ledningsplat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93" y="7063115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Bildobjekt 158" descr="Grind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87" y="6142116"/>
            <a:ext cx="2508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Bildobjekt 6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826" y="6597501"/>
            <a:ext cx="252985" cy="252985"/>
          </a:xfrm>
          <a:prstGeom prst="rect">
            <a:avLst/>
          </a:prstGeom>
        </p:spPr>
      </p:pic>
      <p:sp>
        <p:nvSpPr>
          <p:cNvPr id="66" name="Line 438"/>
          <p:cNvSpPr>
            <a:spLocks noChangeShapeType="1"/>
          </p:cNvSpPr>
          <p:nvPr/>
        </p:nvSpPr>
        <p:spPr bwMode="auto">
          <a:xfrm>
            <a:off x="7351627" y="2186108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7" name="Line 439"/>
          <p:cNvSpPr>
            <a:spLocks noChangeShapeType="1"/>
          </p:cNvSpPr>
          <p:nvPr/>
        </p:nvSpPr>
        <p:spPr bwMode="auto">
          <a:xfrm>
            <a:off x="7351627" y="2650807"/>
            <a:ext cx="576262" cy="0"/>
          </a:xfrm>
          <a:prstGeom prst="line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8" name="Line 446"/>
          <p:cNvSpPr>
            <a:spLocks noChangeShapeType="1"/>
          </p:cNvSpPr>
          <p:nvPr/>
        </p:nvSpPr>
        <p:spPr bwMode="auto">
          <a:xfrm>
            <a:off x="7351627" y="1721746"/>
            <a:ext cx="576262" cy="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9" name="Line 438"/>
          <p:cNvSpPr>
            <a:spLocks noChangeShapeType="1"/>
          </p:cNvSpPr>
          <p:nvPr/>
        </p:nvSpPr>
        <p:spPr bwMode="auto">
          <a:xfrm>
            <a:off x="7360309" y="3110899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0" name="Rektangel 69"/>
          <p:cNvSpPr/>
          <p:nvPr/>
        </p:nvSpPr>
        <p:spPr bwMode="auto">
          <a:xfrm>
            <a:off x="10713483" y="1493914"/>
            <a:ext cx="777600" cy="359603"/>
          </a:xfrm>
          <a:prstGeom prst="rect">
            <a:avLst/>
          </a:prstGeom>
          <a:solidFill>
            <a:srgbClr val="00B0F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1400175" fontAlgn="base">
              <a:spcBef>
                <a:spcPct val="0"/>
              </a:spcBef>
              <a:spcAft>
                <a:spcPct val="0"/>
              </a:spcAft>
            </a:pPr>
            <a:endParaRPr lang="sv-SE" sz="1200">
              <a:latin typeface="Arial" charset="0"/>
            </a:endParaRP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11491083" y="246870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2, Gaser</a:t>
            </a:r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11491083" y="293341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3, Brandfarliga vätskor</a:t>
            </a:r>
          </a:p>
        </p:txBody>
      </p:sp>
      <p:sp>
        <p:nvSpPr>
          <p:cNvPr id="73" name="Text Box 1008"/>
          <p:cNvSpPr txBox="1">
            <a:spLocks noChangeArrowheads="1"/>
          </p:cNvSpPr>
          <p:nvPr/>
        </p:nvSpPr>
        <p:spPr bwMode="auto">
          <a:xfrm>
            <a:off x="11483384" y="3413545"/>
            <a:ext cx="2954336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4.1, Brandfarliga fasta ämnen</a:t>
            </a:r>
          </a:p>
        </p:txBody>
      </p:sp>
      <p:sp>
        <p:nvSpPr>
          <p:cNvPr id="74" name="Text Box 1008"/>
          <p:cNvSpPr txBox="1">
            <a:spLocks noChangeArrowheads="1"/>
          </p:cNvSpPr>
          <p:nvPr/>
        </p:nvSpPr>
        <p:spPr bwMode="auto">
          <a:xfrm>
            <a:off x="11458007" y="7000431"/>
            <a:ext cx="216058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8, Frätande ämnen</a:t>
            </a:r>
          </a:p>
        </p:txBody>
      </p:sp>
      <p:sp>
        <p:nvSpPr>
          <p:cNvPr id="75" name="Text Box 1008"/>
          <p:cNvSpPr txBox="1">
            <a:spLocks noChangeArrowheads="1"/>
          </p:cNvSpPr>
          <p:nvPr/>
        </p:nvSpPr>
        <p:spPr bwMode="auto">
          <a:xfrm>
            <a:off x="11465230" y="6543333"/>
            <a:ext cx="2160588" cy="28416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7, Radioaktiva ämnen</a:t>
            </a:r>
          </a:p>
        </p:txBody>
      </p:sp>
      <p:sp>
        <p:nvSpPr>
          <p:cNvPr id="76" name="Text Box 1008"/>
          <p:cNvSpPr txBox="1">
            <a:spLocks noChangeArrowheads="1"/>
          </p:cNvSpPr>
          <p:nvPr/>
        </p:nvSpPr>
        <p:spPr bwMode="auto">
          <a:xfrm>
            <a:off x="11468083" y="6149110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6.2, Smittförande ämnen</a:t>
            </a:r>
          </a:p>
        </p:txBody>
      </p:sp>
      <p:sp>
        <p:nvSpPr>
          <p:cNvPr id="77" name="Text Box 1008"/>
          <p:cNvSpPr txBox="1">
            <a:spLocks noChangeArrowheads="1"/>
          </p:cNvSpPr>
          <p:nvPr/>
        </p:nvSpPr>
        <p:spPr bwMode="auto">
          <a:xfrm>
            <a:off x="11473833" y="5655420"/>
            <a:ext cx="2160588" cy="28416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6.1, Giftiga ämnen,</a:t>
            </a:r>
          </a:p>
        </p:txBody>
      </p:sp>
      <p:sp>
        <p:nvSpPr>
          <p:cNvPr id="78" name="Text Box 1008"/>
          <p:cNvSpPr txBox="1">
            <a:spLocks noChangeArrowheads="1"/>
          </p:cNvSpPr>
          <p:nvPr/>
        </p:nvSpPr>
        <p:spPr bwMode="auto">
          <a:xfrm>
            <a:off x="11473833" y="5208360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5.2, Organiska peroxider</a:t>
            </a:r>
          </a:p>
        </p:txBody>
      </p:sp>
      <p:sp>
        <p:nvSpPr>
          <p:cNvPr id="79" name="Text Box 1008"/>
          <p:cNvSpPr txBox="1">
            <a:spLocks noChangeArrowheads="1"/>
          </p:cNvSpPr>
          <p:nvPr/>
        </p:nvSpPr>
        <p:spPr bwMode="auto">
          <a:xfrm>
            <a:off x="11473833" y="4751133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5.1, Oxiderande ämnen</a:t>
            </a:r>
          </a:p>
        </p:txBody>
      </p:sp>
      <p:sp>
        <p:nvSpPr>
          <p:cNvPr id="80" name="Text Box 1008"/>
          <p:cNvSpPr txBox="1">
            <a:spLocks noChangeArrowheads="1"/>
          </p:cNvSpPr>
          <p:nvPr/>
        </p:nvSpPr>
        <p:spPr bwMode="auto">
          <a:xfrm>
            <a:off x="11478263" y="4145539"/>
            <a:ext cx="3242428" cy="4667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4.3, Utvecklar brandfarliga gaser vid kontakt vatten</a:t>
            </a:r>
          </a:p>
        </p:txBody>
      </p:sp>
      <p:sp>
        <p:nvSpPr>
          <p:cNvPr id="81" name="Text Box 1008"/>
          <p:cNvSpPr txBox="1">
            <a:spLocks noChangeArrowheads="1"/>
          </p:cNvSpPr>
          <p:nvPr/>
        </p:nvSpPr>
        <p:spPr bwMode="auto">
          <a:xfrm>
            <a:off x="11491083" y="3870114"/>
            <a:ext cx="2950822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4.2, Självantändande ämnen</a:t>
            </a:r>
          </a:p>
        </p:txBody>
      </p:sp>
      <p:sp>
        <p:nvSpPr>
          <p:cNvPr id="82" name="Text Box 1008"/>
          <p:cNvSpPr txBox="1">
            <a:spLocks noChangeArrowheads="1"/>
          </p:cNvSpPr>
          <p:nvPr/>
        </p:nvSpPr>
        <p:spPr bwMode="auto">
          <a:xfrm>
            <a:off x="11455270" y="7464843"/>
            <a:ext cx="32556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9, Övriga farliga ämnen och föremål</a:t>
            </a:r>
          </a:p>
        </p:txBody>
      </p:sp>
      <p:grpSp>
        <p:nvGrpSpPr>
          <p:cNvPr id="83" name="Grupp 82"/>
          <p:cNvGrpSpPr/>
          <p:nvPr/>
        </p:nvGrpSpPr>
        <p:grpSpPr>
          <a:xfrm>
            <a:off x="7440406" y="8429636"/>
            <a:ext cx="252985" cy="308748"/>
            <a:chOff x="7556935" y="6262641"/>
            <a:chExt cx="252985" cy="308748"/>
          </a:xfrm>
        </p:grpSpPr>
        <p:pic>
          <p:nvPicPr>
            <p:cNvPr id="84" name="Bildobjekt 8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6935" y="6262641"/>
              <a:ext cx="252985" cy="252985"/>
            </a:xfrm>
            <a:prstGeom prst="rect">
              <a:avLst/>
            </a:prstGeom>
          </p:spPr>
        </p:pic>
        <p:sp>
          <p:nvSpPr>
            <p:cNvPr id="85" name="textruta 84"/>
            <p:cNvSpPr txBox="1"/>
            <p:nvPr/>
          </p:nvSpPr>
          <p:spPr>
            <a:xfrm>
              <a:off x="7566851" y="6340557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86" name="Grupp 85"/>
          <p:cNvGrpSpPr/>
          <p:nvPr/>
        </p:nvGrpSpPr>
        <p:grpSpPr>
          <a:xfrm>
            <a:off x="7436753" y="8916375"/>
            <a:ext cx="252985" cy="308748"/>
            <a:chOff x="7565232" y="6715553"/>
            <a:chExt cx="252985" cy="308748"/>
          </a:xfrm>
        </p:grpSpPr>
        <p:pic>
          <p:nvPicPr>
            <p:cNvPr id="87" name="Bildobjekt 8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5232" y="6715553"/>
              <a:ext cx="252985" cy="252985"/>
            </a:xfrm>
            <a:prstGeom prst="rect">
              <a:avLst/>
            </a:prstGeom>
          </p:spPr>
        </p:pic>
        <p:sp>
          <p:nvSpPr>
            <p:cNvPr id="88" name="textruta 87"/>
            <p:cNvSpPr txBox="1"/>
            <p:nvPr/>
          </p:nvSpPr>
          <p:spPr>
            <a:xfrm>
              <a:off x="7575148" y="6793469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sp>
        <p:nvSpPr>
          <p:cNvPr id="89" name="textruta 88"/>
          <p:cNvSpPr txBox="1"/>
          <p:nvPr/>
        </p:nvSpPr>
        <p:spPr>
          <a:xfrm>
            <a:off x="10905641" y="9014559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-1</a:t>
            </a:r>
          </a:p>
        </p:txBody>
      </p:sp>
      <p:sp>
        <p:nvSpPr>
          <p:cNvPr id="90" name="textruta 89"/>
          <p:cNvSpPr txBox="1"/>
          <p:nvPr/>
        </p:nvSpPr>
        <p:spPr>
          <a:xfrm>
            <a:off x="10905641" y="926078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1800"/>
            </a:lvl1pPr>
          </a:lstStyle>
          <a:p>
            <a:r>
              <a:rPr lang="sv-SE" sz="1000" dirty="0"/>
              <a:t>-2</a:t>
            </a:r>
          </a:p>
        </p:txBody>
      </p:sp>
      <p:sp>
        <p:nvSpPr>
          <p:cNvPr id="91" name="textruta 90"/>
          <p:cNvSpPr txBox="1"/>
          <p:nvPr/>
        </p:nvSpPr>
        <p:spPr>
          <a:xfrm>
            <a:off x="10905641" y="8775801"/>
            <a:ext cx="432000" cy="246221"/>
          </a:xfrm>
          <a:prstGeom prst="rect">
            <a:avLst/>
          </a:prstGeom>
          <a:solidFill>
            <a:srgbClr val="0079BC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" name="textruta 91"/>
          <p:cNvSpPr txBox="1"/>
          <p:nvPr/>
        </p:nvSpPr>
        <p:spPr>
          <a:xfrm>
            <a:off x="10905641" y="852475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  <p:sp>
        <p:nvSpPr>
          <p:cNvPr id="93" name="textruta 92"/>
          <p:cNvSpPr txBox="1"/>
          <p:nvPr/>
        </p:nvSpPr>
        <p:spPr>
          <a:xfrm>
            <a:off x="10905641" y="8278529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3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10905641" y="8032308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4</a:t>
            </a:r>
          </a:p>
        </p:txBody>
      </p:sp>
      <p:sp>
        <p:nvSpPr>
          <p:cNvPr id="95" name="textruta 94"/>
          <p:cNvSpPr txBox="1"/>
          <p:nvPr/>
        </p:nvSpPr>
        <p:spPr>
          <a:xfrm>
            <a:off x="10905641" y="7794243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5</a:t>
            </a:r>
          </a:p>
        </p:txBody>
      </p:sp>
      <p:sp>
        <p:nvSpPr>
          <p:cNvPr id="96" name="Text Box 20"/>
          <p:cNvSpPr txBox="1">
            <a:spLocks noChangeArrowheads="1"/>
          </p:cNvSpPr>
          <p:nvPr/>
        </p:nvSpPr>
        <p:spPr bwMode="auto">
          <a:xfrm>
            <a:off x="11449939" y="9222669"/>
            <a:ext cx="854673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Höjd graf</a:t>
            </a:r>
          </a:p>
        </p:txBody>
      </p:sp>
      <p:sp>
        <p:nvSpPr>
          <p:cNvPr id="97" name="Text Box 1008"/>
          <p:cNvSpPr txBox="1">
            <a:spLocks noChangeArrowheads="1"/>
          </p:cNvSpPr>
          <p:nvPr/>
        </p:nvSpPr>
        <p:spPr bwMode="auto">
          <a:xfrm>
            <a:off x="933374" y="9794903"/>
            <a:ext cx="904509" cy="28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Skalstock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990562" y="2036419"/>
            <a:ext cx="251127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Utifrån</a:t>
            </a:r>
          </a:p>
        </p:txBody>
      </p:sp>
      <p:sp>
        <p:nvSpPr>
          <p:cNvPr id="99" name="Text Box 20"/>
          <p:cNvSpPr txBox="1">
            <a:spLocks noChangeArrowheads="1"/>
          </p:cNvSpPr>
          <p:nvPr/>
        </p:nvSpPr>
        <p:spPr bwMode="auto">
          <a:xfrm>
            <a:off x="7931444" y="6558861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vatten</a:t>
            </a:r>
          </a:p>
        </p:txBody>
      </p:sp>
      <p:sp>
        <p:nvSpPr>
          <p:cNvPr id="100" name="Text Box 20"/>
          <p:cNvSpPr txBox="1">
            <a:spLocks noChangeArrowheads="1"/>
          </p:cNvSpPr>
          <p:nvPr/>
        </p:nvSpPr>
        <p:spPr bwMode="auto">
          <a:xfrm>
            <a:off x="7937863" y="563764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gas</a:t>
            </a:r>
          </a:p>
        </p:txBody>
      </p: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7918751" y="7487239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dagvatten</a:t>
            </a:r>
          </a:p>
        </p:txBody>
      </p:sp>
      <p:sp>
        <p:nvSpPr>
          <p:cNvPr id="102" name="Text Box 20"/>
          <p:cNvSpPr txBox="1">
            <a:spLocks noChangeArrowheads="1"/>
          </p:cNvSpPr>
          <p:nvPr/>
        </p:nvSpPr>
        <p:spPr bwMode="auto">
          <a:xfrm>
            <a:off x="4297768" y="88959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Nödstopp</a:t>
            </a:r>
          </a:p>
        </p:txBody>
      </p:sp>
      <p:grpSp>
        <p:nvGrpSpPr>
          <p:cNvPr id="103" name="Grupp 102"/>
          <p:cNvGrpSpPr/>
          <p:nvPr/>
        </p:nvGrpSpPr>
        <p:grpSpPr>
          <a:xfrm>
            <a:off x="7459877" y="6594918"/>
            <a:ext cx="255320" cy="308005"/>
            <a:chOff x="7575148" y="7646475"/>
            <a:chExt cx="255320" cy="308005"/>
          </a:xfrm>
        </p:grpSpPr>
        <p:pic>
          <p:nvPicPr>
            <p:cNvPr id="104" name="Bildobjekt 10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105" name="textruta 104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06" name="Grupp 105"/>
          <p:cNvGrpSpPr/>
          <p:nvPr/>
        </p:nvGrpSpPr>
        <p:grpSpPr>
          <a:xfrm>
            <a:off x="7458516" y="5665203"/>
            <a:ext cx="256419" cy="301848"/>
            <a:chOff x="7553175" y="8038871"/>
            <a:chExt cx="256419" cy="301848"/>
          </a:xfrm>
        </p:grpSpPr>
        <p:pic>
          <p:nvPicPr>
            <p:cNvPr id="107" name="Bildobjekt 106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108" name="textruta 107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sp>
        <p:nvSpPr>
          <p:cNvPr id="112" name="Text Box 20"/>
          <p:cNvSpPr txBox="1">
            <a:spLocks noChangeArrowheads="1"/>
          </p:cNvSpPr>
          <p:nvPr/>
        </p:nvSpPr>
        <p:spPr bwMode="auto">
          <a:xfrm>
            <a:off x="7931444" y="609090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gas</a:t>
            </a:r>
          </a:p>
        </p:txBody>
      </p:sp>
      <p:grpSp>
        <p:nvGrpSpPr>
          <p:cNvPr id="113" name="Grupp 112"/>
          <p:cNvGrpSpPr/>
          <p:nvPr/>
        </p:nvGrpSpPr>
        <p:grpSpPr>
          <a:xfrm>
            <a:off x="7458952" y="6126410"/>
            <a:ext cx="256419" cy="301848"/>
            <a:chOff x="7553175" y="8038871"/>
            <a:chExt cx="256419" cy="301848"/>
          </a:xfrm>
        </p:grpSpPr>
        <p:pic>
          <p:nvPicPr>
            <p:cNvPr id="114" name="Bildobjekt 113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115" name="textruta 114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sp>
        <p:nvSpPr>
          <p:cNvPr id="116" name="Text Box 20"/>
          <p:cNvSpPr txBox="1">
            <a:spLocks noChangeArrowheads="1"/>
          </p:cNvSpPr>
          <p:nvPr/>
        </p:nvSpPr>
        <p:spPr bwMode="auto">
          <a:xfrm>
            <a:off x="7912603" y="700499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vatten</a:t>
            </a:r>
          </a:p>
        </p:txBody>
      </p:sp>
      <p:grpSp>
        <p:nvGrpSpPr>
          <p:cNvPr id="117" name="Grupp 116"/>
          <p:cNvGrpSpPr/>
          <p:nvPr/>
        </p:nvGrpSpPr>
        <p:grpSpPr>
          <a:xfrm>
            <a:off x="7453328" y="7051008"/>
            <a:ext cx="255320" cy="308005"/>
            <a:chOff x="7575148" y="7646475"/>
            <a:chExt cx="255320" cy="308005"/>
          </a:xfrm>
        </p:grpSpPr>
        <p:pic>
          <p:nvPicPr>
            <p:cNvPr id="118" name="Bildobjekt 117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119" name="textruta 118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20" name="Text Box 20"/>
          <p:cNvSpPr txBox="1">
            <a:spLocks noChangeArrowheads="1"/>
          </p:cNvSpPr>
          <p:nvPr/>
        </p:nvSpPr>
        <p:spPr bwMode="auto">
          <a:xfrm>
            <a:off x="7912603" y="794732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dagvatten</a:t>
            </a:r>
          </a:p>
        </p:txBody>
      </p:sp>
      <p:pic>
        <p:nvPicPr>
          <p:cNvPr id="124" name="Bildobjekt 12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8" y="2005982"/>
            <a:ext cx="609601" cy="234756"/>
          </a:xfrm>
          <a:prstGeom prst="rect">
            <a:avLst/>
          </a:prstGeom>
        </p:spPr>
      </p:pic>
      <p:pic>
        <p:nvPicPr>
          <p:cNvPr id="125" name="Bildobjekt 12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8" y="2917655"/>
            <a:ext cx="609601" cy="234756"/>
          </a:xfrm>
          <a:prstGeom prst="rect">
            <a:avLst/>
          </a:prstGeom>
        </p:spPr>
      </p:pic>
      <p:pic>
        <p:nvPicPr>
          <p:cNvPr id="126" name="Bildobjekt 12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38" y="1556715"/>
            <a:ext cx="609601" cy="234756"/>
          </a:xfrm>
          <a:prstGeom prst="rect">
            <a:avLst/>
          </a:prstGeom>
        </p:spPr>
      </p:pic>
      <p:pic>
        <p:nvPicPr>
          <p:cNvPr id="127" name="Bildobjekt 12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89" y="2474876"/>
            <a:ext cx="609601" cy="234756"/>
          </a:xfrm>
          <a:prstGeom prst="rect">
            <a:avLst/>
          </a:prstGeom>
        </p:spPr>
      </p:pic>
      <p:pic>
        <p:nvPicPr>
          <p:cNvPr id="128" name="Bildobjekt 12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67" y="5268503"/>
            <a:ext cx="252985" cy="252985"/>
          </a:xfrm>
          <a:prstGeom prst="rect">
            <a:avLst/>
          </a:prstGeom>
        </p:spPr>
      </p:pic>
      <p:pic>
        <p:nvPicPr>
          <p:cNvPr id="129" name="Bildobjekt 128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596" y="3874747"/>
            <a:ext cx="252985" cy="252985"/>
          </a:xfrm>
          <a:prstGeom prst="rect">
            <a:avLst/>
          </a:prstGeom>
        </p:spPr>
      </p:pic>
      <p:grpSp>
        <p:nvGrpSpPr>
          <p:cNvPr id="130" name="Grupp 129"/>
          <p:cNvGrpSpPr/>
          <p:nvPr/>
        </p:nvGrpSpPr>
        <p:grpSpPr>
          <a:xfrm>
            <a:off x="7472566" y="4786626"/>
            <a:ext cx="252985" cy="289531"/>
            <a:chOff x="7143585" y="4705385"/>
            <a:chExt cx="252985" cy="289531"/>
          </a:xfrm>
        </p:grpSpPr>
        <p:pic>
          <p:nvPicPr>
            <p:cNvPr id="131" name="Bildobjekt 130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132" name="textruta 131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7467124" y="5257539"/>
            <a:ext cx="252985" cy="289531"/>
            <a:chOff x="7143585" y="4705385"/>
            <a:chExt cx="252985" cy="289531"/>
          </a:xfrm>
        </p:grpSpPr>
        <p:pic>
          <p:nvPicPr>
            <p:cNvPr id="134" name="Bildobjekt 133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135" name="textruta 134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pic>
        <p:nvPicPr>
          <p:cNvPr id="136" name="Bildobjekt 13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395" y="4331504"/>
            <a:ext cx="252985" cy="252985"/>
          </a:xfrm>
          <a:prstGeom prst="rect">
            <a:avLst/>
          </a:prstGeom>
        </p:spPr>
      </p:pic>
      <p:pic>
        <p:nvPicPr>
          <p:cNvPr id="137" name="Bildobjekt 136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30" y="5268503"/>
            <a:ext cx="252985" cy="252985"/>
          </a:xfrm>
          <a:prstGeom prst="rect">
            <a:avLst/>
          </a:prstGeom>
        </p:spPr>
      </p:pic>
      <p:pic>
        <p:nvPicPr>
          <p:cNvPr id="138" name="Bildobjekt 137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61" y="5672954"/>
            <a:ext cx="252985" cy="252985"/>
          </a:xfrm>
          <a:prstGeom prst="rect">
            <a:avLst/>
          </a:prstGeom>
        </p:spPr>
      </p:pic>
      <p:pic>
        <p:nvPicPr>
          <p:cNvPr id="139" name="Bildobjekt 138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48" y="2538856"/>
            <a:ext cx="252985" cy="252985"/>
          </a:xfrm>
          <a:prstGeom prst="rect">
            <a:avLst/>
          </a:prstGeom>
        </p:spPr>
      </p:pic>
      <p:pic>
        <p:nvPicPr>
          <p:cNvPr id="140" name="Bildobjekt 139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201" y="3343981"/>
            <a:ext cx="252985" cy="313945"/>
          </a:xfrm>
          <a:prstGeom prst="rect">
            <a:avLst/>
          </a:prstGeom>
        </p:spPr>
      </p:pic>
      <p:pic>
        <p:nvPicPr>
          <p:cNvPr id="141" name="Bildobjekt 140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59" y="8380595"/>
            <a:ext cx="347473" cy="313945"/>
          </a:xfrm>
          <a:prstGeom prst="rect">
            <a:avLst/>
          </a:prstGeom>
        </p:spPr>
      </p:pic>
      <p:pic>
        <p:nvPicPr>
          <p:cNvPr id="142" name="Bildobjekt 14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86" y="8867397"/>
            <a:ext cx="347473" cy="313945"/>
          </a:xfrm>
          <a:prstGeom prst="rect">
            <a:avLst/>
          </a:prstGeom>
        </p:spPr>
      </p:pic>
      <p:pic>
        <p:nvPicPr>
          <p:cNvPr id="143" name="Bildobjekt 142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606" y="1989195"/>
            <a:ext cx="252985" cy="313945"/>
          </a:xfrm>
          <a:prstGeom prst="rect">
            <a:avLst/>
          </a:prstGeom>
        </p:spPr>
      </p:pic>
      <p:pic>
        <p:nvPicPr>
          <p:cNvPr id="144" name="Bildobjekt 143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31" y="2447335"/>
            <a:ext cx="252985" cy="313945"/>
          </a:xfrm>
          <a:prstGeom prst="rect">
            <a:avLst/>
          </a:prstGeom>
        </p:spPr>
      </p:pic>
      <p:pic>
        <p:nvPicPr>
          <p:cNvPr id="145" name="Bildobjekt 144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323" y="2446346"/>
            <a:ext cx="252985" cy="313945"/>
          </a:xfrm>
          <a:prstGeom prst="rect">
            <a:avLst/>
          </a:prstGeom>
        </p:spPr>
      </p:pic>
      <p:pic>
        <p:nvPicPr>
          <p:cNvPr id="146" name="Bildobjekt 14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694" y="2447335"/>
            <a:ext cx="252985" cy="313945"/>
          </a:xfrm>
          <a:prstGeom prst="rect">
            <a:avLst/>
          </a:prstGeom>
        </p:spPr>
      </p:pic>
      <p:pic>
        <p:nvPicPr>
          <p:cNvPr id="147" name="Bildobjekt 146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65" y="2932729"/>
            <a:ext cx="252985" cy="313945"/>
          </a:xfrm>
          <a:prstGeom prst="rect">
            <a:avLst/>
          </a:prstGeom>
        </p:spPr>
      </p:pic>
      <p:pic>
        <p:nvPicPr>
          <p:cNvPr id="148" name="Bildobjekt 147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524" y="3349254"/>
            <a:ext cx="252985" cy="313945"/>
          </a:xfrm>
          <a:prstGeom prst="rect">
            <a:avLst/>
          </a:prstGeom>
        </p:spPr>
      </p:pic>
      <p:pic>
        <p:nvPicPr>
          <p:cNvPr id="149" name="Bildobjekt 148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189" y="3806037"/>
            <a:ext cx="252985" cy="313945"/>
          </a:xfrm>
          <a:prstGeom prst="rect">
            <a:avLst/>
          </a:prstGeom>
        </p:spPr>
      </p:pic>
      <p:pic>
        <p:nvPicPr>
          <p:cNvPr id="150" name="Bildobjekt 149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406" y="4258374"/>
            <a:ext cx="252985" cy="313945"/>
          </a:xfrm>
          <a:prstGeom prst="rect">
            <a:avLst/>
          </a:prstGeom>
        </p:spPr>
      </p:pic>
      <p:pic>
        <p:nvPicPr>
          <p:cNvPr id="151" name="Bildobjekt 150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634" y="4689939"/>
            <a:ext cx="271592" cy="337036"/>
          </a:xfrm>
          <a:prstGeom prst="rect">
            <a:avLst/>
          </a:prstGeom>
        </p:spPr>
      </p:pic>
      <p:pic>
        <p:nvPicPr>
          <p:cNvPr id="152" name="Bildobjekt 151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950" y="5167865"/>
            <a:ext cx="271592" cy="337036"/>
          </a:xfrm>
          <a:prstGeom prst="rect">
            <a:avLst/>
          </a:prstGeom>
        </p:spPr>
      </p:pic>
      <p:pic>
        <p:nvPicPr>
          <p:cNvPr id="153" name="Bildobjekt 152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545" y="5591424"/>
            <a:ext cx="252985" cy="313945"/>
          </a:xfrm>
          <a:prstGeom prst="rect">
            <a:avLst/>
          </a:prstGeom>
        </p:spPr>
      </p:pic>
      <p:pic>
        <p:nvPicPr>
          <p:cNvPr id="154" name="Bildobjekt 153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813" y="6046467"/>
            <a:ext cx="252985" cy="313945"/>
          </a:xfrm>
          <a:prstGeom prst="rect">
            <a:avLst/>
          </a:prstGeom>
        </p:spPr>
      </p:pic>
      <p:pic>
        <p:nvPicPr>
          <p:cNvPr id="155" name="Bildobjekt 154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2" y="6506817"/>
            <a:ext cx="252985" cy="313945"/>
          </a:xfrm>
          <a:prstGeom prst="rect">
            <a:avLst/>
          </a:prstGeom>
        </p:spPr>
      </p:pic>
      <p:pic>
        <p:nvPicPr>
          <p:cNvPr id="156" name="Bildobjekt 155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1" y="6974514"/>
            <a:ext cx="252985" cy="313945"/>
          </a:xfrm>
          <a:prstGeom prst="rect">
            <a:avLst/>
          </a:prstGeom>
        </p:spPr>
      </p:pic>
      <p:pic>
        <p:nvPicPr>
          <p:cNvPr id="157" name="Bildobjekt 156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70" y="7441439"/>
            <a:ext cx="252985" cy="313945"/>
          </a:xfrm>
          <a:prstGeom prst="rect">
            <a:avLst/>
          </a:prstGeom>
        </p:spPr>
      </p:pic>
      <p:pic>
        <p:nvPicPr>
          <p:cNvPr id="158" name="Bildobjekt 157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6" y="9389514"/>
            <a:ext cx="252985" cy="252985"/>
          </a:xfrm>
          <a:prstGeom prst="rect">
            <a:avLst/>
          </a:prstGeom>
        </p:spPr>
      </p:pic>
      <p:pic>
        <p:nvPicPr>
          <p:cNvPr id="159" name="Bildobjekt 158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30" y="1614664"/>
            <a:ext cx="252985" cy="252985"/>
          </a:xfrm>
          <a:prstGeom prst="rect">
            <a:avLst/>
          </a:prstGeom>
        </p:spPr>
      </p:pic>
      <p:pic>
        <p:nvPicPr>
          <p:cNvPr id="160" name="Bildobjekt 159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30" y="4348949"/>
            <a:ext cx="252985" cy="252985"/>
          </a:xfrm>
          <a:prstGeom prst="rect">
            <a:avLst/>
          </a:prstGeom>
        </p:spPr>
      </p:pic>
      <p:pic>
        <p:nvPicPr>
          <p:cNvPr id="161" name="Bildobjekt 160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623" y="4799180"/>
            <a:ext cx="252985" cy="252985"/>
          </a:xfrm>
          <a:prstGeom prst="rect">
            <a:avLst/>
          </a:prstGeom>
        </p:spPr>
      </p:pic>
      <p:pic>
        <p:nvPicPr>
          <p:cNvPr id="162" name="Bildobjekt 161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806" y="7529263"/>
            <a:ext cx="252985" cy="252985"/>
          </a:xfrm>
          <a:prstGeom prst="rect">
            <a:avLst/>
          </a:prstGeom>
        </p:spPr>
      </p:pic>
      <p:pic>
        <p:nvPicPr>
          <p:cNvPr id="163" name="Bildobjekt 162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704" y="8008685"/>
            <a:ext cx="252985" cy="252985"/>
          </a:xfrm>
          <a:prstGeom prst="rect">
            <a:avLst/>
          </a:prstGeom>
        </p:spPr>
      </p:pic>
      <p:grpSp>
        <p:nvGrpSpPr>
          <p:cNvPr id="164" name="Grupp 163"/>
          <p:cNvGrpSpPr/>
          <p:nvPr/>
        </p:nvGrpSpPr>
        <p:grpSpPr>
          <a:xfrm>
            <a:off x="3828393" y="2034924"/>
            <a:ext cx="359394" cy="338554"/>
            <a:chOff x="5096395" y="352595"/>
            <a:chExt cx="359394" cy="338554"/>
          </a:xfrm>
        </p:grpSpPr>
        <p:pic>
          <p:nvPicPr>
            <p:cNvPr id="165" name="Bildobjekt 164"/>
            <p:cNvPicPr>
              <a:picLocks noChangeAspect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794" y="393732"/>
              <a:ext cx="252985" cy="252985"/>
            </a:xfrm>
            <a:prstGeom prst="rect">
              <a:avLst/>
            </a:prstGeom>
          </p:spPr>
        </p:pic>
        <p:sp>
          <p:nvSpPr>
            <p:cNvPr id="166" name="textruta 165"/>
            <p:cNvSpPr txBox="1"/>
            <p:nvPr/>
          </p:nvSpPr>
          <p:spPr>
            <a:xfrm>
              <a:off x="5096395" y="352595"/>
              <a:ext cx="359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/>
                <a:t>+14</a:t>
              </a:r>
            </a:p>
            <a:p>
              <a:r>
                <a:rPr lang="sv-SE" sz="800" b="1" dirty="0"/>
                <a:t>-2</a:t>
              </a:r>
            </a:p>
          </p:txBody>
        </p:sp>
      </p:grpSp>
      <p:pic>
        <p:nvPicPr>
          <p:cNvPr id="167" name="Bildobjekt 16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1" y="1071927"/>
            <a:ext cx="353569" cy="252985"/>
          </a:xfrm>
          <a:prstGeom prst="rect">
            <a:avLst/>
          </a:prstGeom>
        </p:spPr>
      </p:pic>
      <p:sp>
        <p:nvSpPr>
          <p:cNvPr id="168" name="Text Box 20"/>
          <p:cNvSpPr txBox="1">
            <a:spLocks noChangeArrowheads="1"/>
          </p:cNvSpPr>
          <p:nvPr/>
        </p:nvSpPr>
        <p:spPr bwMode="auto">
          <a:xfrm>
            <a:off x="950964" y="6111392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matning</a:t>
            </a:r>
          </a:p>
        </p:txBody>
      </p:sp>
      <p:sp>
        <p:nvSpPr>
          <p:cNvPr id="169" name="Text Box 20"/>
          <p:cNvSpPr txBox="1">
            <a:spLocks noChangeArrowheads="1"/>
          </p:cNvSpPr>
          <p:nvPr/>
        </p:nvSpPr>
        <p:spPr bwMode="auto">
          <a:xfrm>
            <a:off x="942983" y="6568221"/>
            <a:ext cx="2546984" cy="2874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trycksatt</a:t>
            </a:r>
          </a:p>
        </p:txBody>
      </p:sp>
      <p:pic>
        <p:nvPicPr>
          <p:cNvPr id="170" name="Bildobjekt 169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30" y="1097946"/>
            <a:ext cx="252985" cy="252985"/>
          </a:xfrm>
          <a:prstGeom prst="rect">
            <a:avLst/>
          </a:prstGeom>
        </p:spPr>
      </p:pic>
      <p:pic>
        <p:nvPicPr>
          <p:cNvPr id="171" name="Bildobjekt 170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4" y="6611761"/>
            <a:ext cx="252985" cy="252985"/>
          </a:xfrm>
          <a:prstGeom prst="rect">
            <a:avLst/>
          </a:prstGeom>
        </p:spPr>
      </p:pic>
      <p:pic>
        <p:nvPicPr>
          <p:cNvPr id="172" name="Bildobjekt 171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738" y="1031402"/>
            <a:ext cx="777242" cy="252985"/>
          </a:xfrm>
          <a:prstGeom prst="rect">
            <a:avLst/>
          </a:prstGeom>
        </p:spPr>
      </p:pic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11492156" y="1576571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Sprinklat utrymme</a:t>
            </a:r>
          </a:p>
        </p:txBody>
      </p:sp>
      <p:grpSp>
        <p:nvGrpSpPr>
          <p:cNvPr id="188" name="Grupp 187"/>
          <p:cNvGrpSpPr/>
          <p:nvPr/>
        </p:nvGrpSpPr>
        <p:grpSpPr>
          <a:xfrm>
            <a:off x="3818534" y="9383730"/>
            <a:ext cx="253680" cy="252985"/>
            <a:chOff x="3818534" y="9383730"/>
            <a:chExt cx="253680" cy="252985"/>
          </a:xfrm>
        </p:grpSpPr>
        <p:pic>
          <p:nvPicPr>
            <p:cNvPr id="184" name="Bildobjekt 183"/>
            <p:cNvPicPr>
              <a:picLocks noChangeAspect="1"/>
            </p:cNvPicPr>
            <p:nvPr/>
          </p:nvPicPr>
          <p:blipFill>
            <a:blip r:embed="rId6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229" y="9383730"/>
              <a:ext cx="252985" cy="252985"/>
            </a:xfrm>
            <a:prstGeom prst="rect">
              <a:avLst/>
            </a:prstGeom>
          </p:spPr>
        </p:pic>
        <p:sp>
          <p:nvSpPr>
            <p:cNvPr id="187" name="textruta 186"/>
            <p:cNvSpPr txBox="1"/>
            <p:nvPr/>
          </p:nvSpPr>
          <p:spPr>
            <a:xfrm>
              <a:off x="3818534" y="9396902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89" name="Text Box 20"/>
          <p:cNvSpPr txBox="1">
            <a:spLocks noChangeArrowheads="1"/>
          </p:cNvSpPr>
          <p:nvPr/>
        </p:nvSpPr>
        <p:spPr bwMode="auto">
          <a:xfrm>
            <a:off x="4292199" y="9353185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Brunn dagvatten</a:t>
            </a:r>
          </a:p>
        </p:txBody>
      </p:sp>
      <p:sp>
        <p:nvSpPr>
          <p:cNvPr id="223" name="Text Box 20"/>
          <p:cNvSpPr txBox="1">
            <a:spLocks noChangeArrowheads="1"/>
          </p:cNvSpPr>
          <p:nvPr/>
        </p:nvSpPr>
        <p:spPr bwMode="auto">
          <a:xfrm>
            <a:off x="7967825" y="910814"/>
            <a:ext cx="2666208" cy="4703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>
                <a:solidFill>
                  <a:schemeClr val="bg1"/>
                </a:solidFill>
              </a:rPr>
              <a:t>Brunn OFA -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Oljeförorenat</a:t>
            </a:r>
            <a:r>
              <a:rPr lang="sv-SE" dirty="0">
                <a:solidFill>
                  <a:schemeClr val="bg1"/>
                </a:solidFill>
              </a:rPr>
              <a:t> avloppsvatten</a:t>
            </a:r>
          </a:p>
        </p:txBody>
      </p:sp>
      <p:grpSp>
        <p:nvGrpSpPr>
          <p:cNvPr id="225" name="Grupp 224"/>
          <p:cNvGrpSpPr/>
          <p:nvPr/>
        </p:nvGrpSpPr>
        <p:grpSpPr>
          <a:xfrm>
            <a:off x="7502662" y="1017091"/>
            <a:ext cx="252985" cy="252985"/>
            <a:chOff x="7032358" y="604873"/>
            <a:chExt cx="252985" cy="252985"/>
          </a:xfrm>
        </p:grpSpPr>
        <p:pic>
          <p:nvPicPr>
            <p:cNvPr id="224" name="Bildobjekt 223"/>
            <p:cNvPicPr>
              <a:picLocks noChangeAspect="1"/>
            </p:cNvPicPr>
            <p:nvPr/>
          </p:nvPicPr>
          <p:blipFill>
            <a:blip r:embed="rId6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2358" y="604873"/>
              <a:ext cx="252985" cy="252985"/>
            </a:xfrm>
            <a:prstGeom prst="rect">
              <a:avLst/>
            </a:prstGeom>
          </p:spPr>
        </p:pic>
        <p:sp>
          <p:nvSpPr>
            <p:cNvPr id="222" name="textruta 221"/>
            <p:cNvSpPr txBox="1"/>
            <p:nvPr/>
          </p:nvSpPr>
          <p:spPr>
            <a:xfrm>
              <a:off x="7034457" y="615949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92" name="Grupp 191"/>
          <p:cNvGrpSpPr/>
          <p:nvPr/>
        </p:nvGrpSpPr>
        <p:grpSpPr>
          <a:xfrm>
            <a:off x="1829506" y="9925821"/>
            <a:ext cx="7471423" cy="341527"/>
            <a:chOff x="3563939" y="9991511"/>
            <a:chExt cx="7471423" cy="341527"/>
          </a:xfrm>
        </p:grpSpPr>
        <p:sp>
          <p:nvSpPr>
            <p:cNvPr id="193" name="textruta 192"/>
            <p:cNvSpPr txBox="1"/>
            <p:nvPr/>
          </p:nvSpPr>
          <p:spPr>
            <a:xfrm>
              <a:off x="7037190" y="10086817"/>
              <a:ext cx="5365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50m</a:t>
              </a:r>
            </a:p>
          </p:txBody>
        </p:sp>
        <p:sp>
          <p:nvSpPr>
            <p:cNvPr id="194" name="textruta 193"/>
            <p:cNvSpPr txBox="1"/>
            <p:nvPr/>
          </p:nvSpPr>
          <p:spPr>
            <a:xfrm>
              <a:off x="5259043" y="10076978"/>
              <a:ext cx="4817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25m</a:t>
              </a:r>
            </a:p>
          </p:txBody>
        </p:sp>
        <p:sp>
          <p:nvSpPr>
            <p:cNvPr id="195" name="textruta 194"/>
            <p:cNvSpPr txBox="1"/>
            <p:nvPr/>
          </p:nvSpPr>
          <p:spPr>
            <a:xfrm>
              <a:off x="8922425" y="10086817"/>
              <a:ext cx="4740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75m</a:t>
              </a:r>
            </a:p>
          </p:txBody>
        </p:sp>
        <p:sp>
          <p:nvSpPr>
            <p:cNvPr id="196" name="textruta 195"/>
            <p:cNvSpPr txBox="1"/>
            <p:nvPr/>
          </p:nvSpPr>
          <p:spPr>
            <a:xfrm>
              <a:off x="10532899" y="10067139"/>
              <a:ext cx="5024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100m</a:t>
              </a:r>
            </a:p>
          </p:txBody>
        </p:sp>
        <p:sp>
          <p:nvSpPr>
            <p:cNvPr id="197" name="textruta 196"/>
            <p:cNvSpPr txBox="1"/>
            <p:nvPr/>
          </p:nvSpPr>
          <p:spPr>
            <a:xfrm>
              <a:off x="3563939" y="10050807"/>
              <a:ext cx="348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0</a:t>
              </a:r>
            </a:p>
          </p:txBody>
        </p:sp>
        <p:cxnSp>
          <p:nvCxnSpPr>
            <p:cNvPr id="198" name="Rak 197"/>
            <p:cNvCxnSpPr/>
            <p:nvPr/>
          </p:nvCxnSpPr>
          <p:spPr>
            <a:xfrm flipV="1">
              <a:off x="9121665" y="999846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Rak 198"/>
            <p:cNvCxnSpPr/>
            <p:nvPr/>
          </p:nvCxnSpPr>
          <p:spPr>
            <a:xfrm flipV="1">
              <a:off x="7232578" y="999846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Rak 199"/>
            <p:cNvCxnSpPr/>
            <p:nvPr/>
          </p:nvCxnSpPr>
          <p:spPr>
            <a:xfrm flipV="1">
              <a:off x="5449448" y="9991511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Rak pil 200"/>
            <p:cNvCxnSpPr/>
            <p:nvPr/>
          </p:nvCxnSpPr>
          <p:spPr>
            <a:xfrm>
              <a:off x="3632578" y="10050807"/>
              <a:ext cx="7200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 w="sm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Rak 201"/>
            <p:cNvCxnSpPr/>
            <p:nvPr/>
          </p:nvCxnSpPr>
          <p:spPr>
            <a:xfrm flipV="1">
              <a:off x="3640076" y="999211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Text Box 20"/>
          <p:cNvSpPr txBox="1">
            <a:spLocks noChangeArrowheads="1"/>
          </p:cNvSpPr>
          <p:nvPr/>
        </p:nvSpPr>
        <p:spPr bwMode="auto">
          <a:xfrm>
            <a:off x="7919190" y="9218086"/>
            <a:ext cx="2340000" cy="47037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OFA -</a:t>
            </a:r>
            <a:r>
              <a:rPr lang="sv-SE" dirty="0" err="1"/>
              <a:t>Oljeförorenat</a:t>
            </a:r>
            <a:r>
              <a:rPr lang="sv-SE" dirty="0"/>
              <a:t> avloppsvatten</a:t>
            </a:r>
          </a:p>
        </p:txBody>
      </p:sp>
      <p:grpSp>
        <p:nvGrpSpPr>
          <p:cNvPr id="245" name="Grupp 244"/>
          <p:cNvGrpSpPr/>
          <p:nvPr/>
        </p:nvGrpSpPr>
        <p:grpSpPr>
          <a:xfrm>
            <a:off x="7440405" y="9373706"/>
            <a:ext cx="252985" cy="294597"/>
            <a:chOff x="15457796" y="7211858"/>
            <a:chExt cx="252985" cy="294597"/>
          </a:xfrm>
        </p:grpSpPr>
        <p:pic>
          <p:nvPicPr>
            <p:cNvPr id="238" name="Bildobjekt 237"/>
            <p:cNvPicPr>
              <a:picLocks noChangeAspect="1"/>
            </p:cNvPicPr>
            <p:nvPr/>
          </p:nvPicPr>
          <p:blipFill>
            <a:blip r:embed="rId6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7796" y="7211858"/>
              <a:ext cx="252985" cy="252985"/>
            </a:xfrm>
            <a:prstGeom prst="rect">
              <a:avLst/>
            </a:prstGeom>
          </p:spPr>
        </p:pic>
        <p:sp>
          <p:nvSpPr>
            <p:cNvPr id="244" name="textruta 243"/>
            <p:cNvSpPr txBox="1"/>
            <p:nvPr/>
          </p:nvSpPr>
          <p:spPr>
            <a:xfrm>
              <a:off x="15461765" y="7275623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7" name="Grupp 226"/>
          <p:cNvGrpSpPr/>
          <p:nvPr/>
        </p:nvGrpSpPr>
        <p:grpSpPr>
          <a:xfrm>
            <a:off x="7447359" y="7515295"/>
            <a:ext cx="252985" cy="304480"/>
            <a:chOff x="6680009" y="6922139"/>
            <a:chExt cx="252985" cy="304480"/>
          </a:xfrm>
        </p:grpSpPr>
        <p:pic>
          <p:nvPicPr>
            <p:cNvPr id="226" name="Bildobjekt 225"/>
            <p:cNvPicPr>
              <a:picLocks noChangeAspect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206" name="textruta 205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07" name="Grupp 206"/>
          <p:cNvGrpSpPr/>
          <p:nvPr/>
        </p:nvGrpSpPr>
        <p:grpSpPr>
          <a:xfrm>
            <a:off x="7446526" y="7997766"/>
            <a:ext cx="252985" cy="304480"/>
            <a:chOff x="6680009" y="6922139"/>
            <a:chExt cx="252985" cy="304480"/>
          </a:xfrm>
        </p:grpSpPr>
        <p:pic>
          <p:nvPicPr>
            <p:cNvPr id="208" name="Bildobjekt 207"/>
            <p:cNvPicPr>
              <a:picLocks noChangeAspect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209" name="textruta 208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88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92369" y="817313"/>
            <a:ext cx="2673374" cy="36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>
                <a:solidFill>
                  <a:srgbClr val="000000"/>
                </a:solidFill>
              </a:rPr>
              <a:t>Objektsinformation</a:t>
            </a:r>
            <a:endParaRPr lang="sv-SE" sz="3500" b="1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059886" y="9739554"/>
            <a:ext cx="3702277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Objektsinformation</a:t>
            </a:r>
          </a:p>
          <a:p>
            <a:pPr algn="r" defTabSz="1400175"/>
            <a:r>
              <a:rPr lang="sv-SE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1 / Blad 3</a:t>
            </a:r>
          </a:p>
        </p:txBody>
      </p:sp>
      <p:sp>
        <p:nvSpPr>
          <p:cNvPr id="2" name="Rektangel 1"/>
          <p:cNvSpPr/>
          <p:nvPr/>
        </p:nvSpPr>
        <p:spPr>
          <a:xfrm>
            <a:off x="492369" y="1185424"/>
            <a:ext cx="6693877" cy="40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7268308" y="1185424"/>
            <a:ext cx="6693877" cy="4068000"/>
          </a:xfrm>
          <a:prstGeom prst="rect">
            <a:avLst/>
          </a:prstGeom>
          <a:solidFill>
            <a:srgbClr val="00A4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92369" y="5312079"/>
            <a:ext cx="6693877" cy="4068000"/>
          </a:xfrm>
          <a:prstGeom prst="rect">
            <a:avLst/>
          </a:prstGeom>
          <a:solidFill>
            <a:srgbClr val="ED770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7268308" y="5312079"/>
            <a:ext cx="6693877" cy="4068000"/>
          </a:xfrm>
          <a:prstGeom prst="rect">
            <a:avLst/>
          </a:prstGeom>
          <a:solidFill>
            <a:srgbClr val="F4CE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492369" y="1185424"/>
            <a:ext cx="6693877" cy="4093428"/>
          </a:xfrm>
          <a:prstGeom prst="rect">
            <a:avLst/>
          </a:prstGeom>
          <a:solidFill>
            <a:srgbClr val="0079BC"/>
          </a:solidFill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</a:rPr>
              <a:t>Byggnadsinformation</a:t>
            </a:r>
          </a:p>
          <a:p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Adress: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Fastighetsbeteckning: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Kommun: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Byggnadsår: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Våningsantal: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Byggnadsklass: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Bärighet: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Sektioneringar</a:t>
            </a:r>
            <a:r>
              <a:rPr lang="sv-SE" sz="1600" b="1" dirty="0">
                <a:solidFill>
                  <a:schemeClr val="bg1"/>
                </a:solidFill>
              </a:rPr>
              <a:t>:</a:t>
            </a:r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7268308" y="1185425"/>
            <a:ext cx="669387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</a:rPr>
              <a:t>Insatsinformation</a:t>
            </a:r>
          </a:p>
          <a:p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Särskilda risker: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Brytpunkt: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Utrymning: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Avstängningar: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Brandvattenförsörjning: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Alternativa angreppsvägar: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Taktik:</a:t>
            </a:r>
            <a:endParaRPr lang="sv-SE" sz="1200" b="1" dirty="0">
              <a:solidFill>
                <a:schemeClr val="bg1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492369" y="5312079"/>
            <a:ext cx="669387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Verksamhetsinformation</a:t>
            </a:r>
          </a:p>
          <a:p>
            <a:endParaRPr lang="sv-SE" sz="1400" dirty="0"/>
          </a:p>
          <a:p>
            <a:r>
              <a:rPr lang="sv-SE" sz="1400" b="1" dirty="0"/>
              <a:t>Verksamheter:</a:t>
            </a:r>
          </a:p>
          <a:p>
            <a:endParaRPr lang="sv-SE" sz="1400" b="1" dirty="0"/>
          </a:p>
          <a:p>
            <a:r>
              <a:rPr lang="sv-SE" sz="1400" b="1" dirty="0"/>
              <a:t>Personantal (dag/natt):</a:t>
            </a:r>
          </a:p>
          <a:p>
            <a:endParaRPr lang="sv-SE" sz="1400" b="1" dirty="0"/>
          </a:p>
          <a:p>
            <a:r>
              <a:rPr lang="sv-SE" sz="1400" b="1" dirty="0"/>
              <a:t>Skyddsvärda objekt:</a:t>
            </a:r>
          </a:p>
          <a:p>
            <a:endParaRPr lang="sv-SE" sz="1400" b="1" dirty="0"/>
          </a:p>
          <a:p>
            <a:endParaRPr lang="sv-SE" sz="1400" b="1" dirty="0"/>
          </a:p>
          <a:p>
            <a:r>
              <a:rPr lang="sv-SE" sz="1800" b="1" dirty="0"/>
              <a:t>Kontaktinformation</a:t>
            </a:r>
          </a:p>
          <a:p>
            <a:endParaRPr lang="sv-SE" sz="1400" b="1" dirty="0"/>
          </a:p>
          <a:p>
            <a:r>
              <a:rPr lang="sv-SE" sz="1400" b="1" dirty="0"/>
              <a:t>Kontaktperson 1:</a:t>
            </a:r>
          </a:p>
          <a:p>
            <a:r>
              <a:rPr lang="sv-SE" sz="1400" b="1" dirty="0"/>
              <a:t>Telefon (dag/natt):</a:t>
            </a:r>
          </a:p>
          <a:p>
            <a:endParaRPr lang="sv-SE" sz="1400" b="1" dirty="0"/>
          </a:p>
          <a:p>
            <a:r>
              <a:rPr lang="sv-SE" sz="1400" b="1" dirty="0"/>
              <a:t>Kontaktperson 2:</a:t>
            </a:r>
          </a:p>
          <a:p>
            <a:r>
              <a:rPr lang="sv-SE" sz="1400" b="1" dirty="0"/>
              <a:t>Telefon (dag/natt):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7268308" y="5312079"/>
            <a:ext cx="6693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Brandtekniska installationer</a:t>
            </a:r>
          </a:p>
          <a:p>
            <a:endParaRPr lang="sv-SE" sz="1400" dirty="0"/>
          </a:p>
          <a:p>
            <a:r>
              <a:rPr lang="sv-SE" sz="1400" b="1" dirty="0"/>
              <a:t>Centralapparat placering:</a:t>
            </a:r>
          </a:p>
          <a:p>
            <a:endParaRPr lang="sv-SE" sz="1400" b="1" dirty="0"/>
          </a:p>
          <a:p>
            <a:r>
              <a:rPr lang="sv-SE" sz="1400" b="1" dirty="0"/>
              <a:t>Sprinkler:</a:t>
            </a:r>
          </a:p>
          <a:p>
            <a:endParaRPr lang="sv-SE" sz="1400" b="1" dirty="0"/>
          </a:p>
          <a:p>
            <a:r>
              <a:rPr lang="sv-SE" sz="1400" b="1" dirty="0"/>
              <a:t>Brandgasventilation:</a:t>
            </a:r>
          </a:p>
          <a:p>
            <a:endParaRPr lang="sv-SE" sz="1400" b="1" dirty="0"/>
          </a:p>
          <a:p>
            <a:r>
              <a:rPr lang="sv-SE" sz="1400" b="1" dirty="0"/>
              <a:t>Styrfunktioner för räddningstjänsten:</a:t>
            </a:r>
          </a:p>
          <a:p>
            <a:endParaRPr lang="sv-SE" sz="1400" b="1" dirty="0"/>
          </a:p>
          <a:p>
            <a:r>
              <a:rPr lang="sv-SE" sz="1400" b="1" dirty="0"/>
              <a:t>Stigarledningar:</a:t>
            </a:r>
            <a:endParaRPr lang="sv-SE" sz="1200" b="1" dirty="0"/>
          </a:p>
        </p:txBody>
      </p:sp>
    </p:spTree>
    <p:extLst>
      <p:ext uri="{BB962C8B-B14F-4D97-AF65-F5344CB8AC3E}">
        <p14:creationId xmlns:p14="http://schemas.microsoft.com/office/powerpoint/2010/main" val="39569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1059886" y="9742199"/>
            <a:ext cx="3702277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Situationsritning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2 / Blad 4</a:t>
            </a:r>
          </a:p>
        </p:txBody>
      </p:sp>
      <p:pic>
        <p:nvPicPr>
          <p:cNvPr id="137" name="Bildobjekt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758572" y="263153"/>
            <a:ext cx="667513" cy="914402"/>
          </a:xfrm>
          <a:prstGeom prst="rect">
            <a:avLst/>
          </a:prstGeom>
        </p:spPr>
      </p:pic>
      <p:sp>
        <p:nvSpPr>
          <p:cNvPr id="116" name="Rubrik 1"/>
          <p:cNvSpPr txBox="1">
            <a:spLocks/>
          </p:cNvSpPr>
          <p:nvPr/>
        </p:nvSpPr>
        <p:spPr>
          <a:xfrm>
            <a:off x="765081" y="1029939"/>
            <a:ext cx="8764414" cy="84657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 Situationsritning för hela anläggningen</a:t>
            </a:r>
            <a:endParaRPr lang="sv-SE" sz="6600" dirty="0"/>
          </a:p>
        </p:txBody>
      </p:sp>
      <p:sp>
        <p:nvSpPr>
          <p:cNvPr id="117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Här ska det finnas en skala så man kan bedöma avståndet</a:t>
            </a:r>
            <a:endParaRPr lang="sv-SE" sz="1800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1059885" y="0"/>
            <a:ext cx="3702277" cy="95777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symboler med förklaring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426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401" y="9739554"/>
            <a:ext cx="3687762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Namn på aktuell del av anläggningen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Flik 2 / Blad 5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1074401" y="155788"/>
            <a:ext cx="3687762" cy="838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400" b="1" dirty="0"/>
              <a:t>Skriv här vilken byggnad på anläggningen det gäller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Byggnadsinformation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Byggnadsår: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Våningsantal: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Byggnadsklass: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Bärighet: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Sektionering: </a:t>
            </a: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Takkonstruktion:</a:t>
            </a: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eaLnBrk="1" hangingPunct="1">
              <a:spcBef>
                <a:spcPct val="50000"/>
              </a:spcBef>
            </a:pPr>
            <a:r>
              <a:rPr lang="sv-SE" b="1" dirty="0"/>
              <a:t>Verksamhetsinformation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Personantal (dag/natt):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Skyddsvärda objekt: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Riskkällor i byggnaden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eaLnBrk="1" hangingPunct="1">
              <a:spcBef>
                <a:spcPct val="50000"/>
              </a:spcBef>
            </a:pPr>
            <a:r>
              <a:rPr lang="sv-SE" dirty="0"/>
              <a:t>Styrfunktioner för räddningstjänsten: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Avstängningar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</p:txBody>
      </p:sp>
      <p:pic>
        <p:nvPicPr>
          <p:cNvPr id="77" name="Bildobjekt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pic>
        <p:nvPicPr>
          <p:cNvPr id="111" name="Bildobjekt 1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618" y="4303374"/>
            <a:ext cx="252985" cy="252985"/>
          </a:xfrm>
          <a:prstGeom prst="rect">
            <a:avLst/>
          </a:prstGeom>
        </p:spPr>
      </p:pic>
      <p:sp>
        <p:nvSpPr>
          <p:cNvPr id="81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Byggnadsritning för aktuell byggnad på anläggningen</a:t>
            </a:r>
            <a:endParaRPr lang="sv-SE" sz="6600" dirty="0"/>
          </a:p>
        </p:txBody>
      </p:sp>
      <p:sp>
        <p:nvSpPr>
          <p:cNvPr id="82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83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Här ska det finnas en skala så man kan bedöma avståndet</a:t>
            </a:r>
            <a:endParaRPr lang="sv-SE" sz="1800" dirty="0"/>
          </a:p>
        </p:txBody>
      </p:sp>
      <p:sp>
        <p:nvSpPr>
          <p:cNvPr id="84" name="textruta 83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85" name="textruta 84"/>
          <p:cNvSpPr txBox="1"/>
          <p:nvPr/>
        </p:nvSpPr>
        <p:spPr>
          <a:xfrm>
            <a:off x="10316337" y="7208547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76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853" y="9739554"/>
            <a:ext cx="3687310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</a:rPr>
              <a:t>Vilket plan, Namn byggnaden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</a:rPr>
              <a:t> Flik 3 / Blad 6</a:t>
            </a:r>
          </a:p>
        </p:txBody>
      </p:sp>
      <p:pic>
        <p:nvPicPr>
          <p:cNvPr id="37" name="Bildobjekt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11074853" y="15859"/>
            <a:ext cx="3687310" cy="724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600" b="1" dirty="0"/>
              <a:t>Planritning: namn på byggnaden, vilket plan  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Byggnadsinformation</a:t>
            </a:r>
            <a:r>
              <a:rPr lang="sv-SE" dirty="0"/>
              <a:t>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Sektionering: 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eaLnBrk="1" hangingPunct="1">
              <a:spcBef>
                <a:spcPct val="50000"/>
              </a:spcBef>
            </a:pPr>
            <a:r>
              <a:rPr lang="sv-SE" b="1" dirty="0"/>
              <a:t>Verksamhetsinformation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Personantal (dag/natt):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Skyddsvärda objekt: 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Risker och Taktik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eaLnBrk="1" hangingPunct="1">
              <a:spcBef>
                <a:spcPct val="50000"/>
              </a:spcBef>
            </a:pPr>
            <a:r>
              <a:rPr lang="sv-SE" dirty="0"/>
              <a:t>Styrfunktioner för räddningstjänsten:</a:t>
            </a:r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/>
            <a:r>
              <a:rPr lang="sv-SE" b="1" dirty="0"/>
              <a:t>Avstängningar</a:t>
            </a:r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/>
          </a:p>
        </p:txBody>
      </p:sp>
      <p:sp>
        <p:nvSpPr>
          <p:cNvPr id="48" name="textruta 47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10316337" y="7205796"/>
            <a:ext cx="432000" cy="246221"/>
          </a:xfrm>
          <a:prstGeom prst="rect">
            <a:avLst/>
          </a:prstGeom>
          <a:solidFill>
            <a:srgbClr val="0079BC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0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Planritning för aktuell byggnad på anläggningen</a:t>
            </a:r>
            <a:endParaRPr lang="sv-SE" sz="6600" dirty="0"/>
          </a:p>
        </p:txBody>
      </p:sp>
      <p:sp>
        <p:nvSpPr>
          <p:cNvPr id="51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52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Här ska det finnas en skala så man kan bedöma avståndet</a:t>
            </a:r>
            <a:endParaRPr lang="sv-SE" sz="1800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118" y="2555778"/>
            <a:ext cx="252985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Vilket plan, namn på byggnaden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Flik 3 / Blad 7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solidFill>
            <a:srgbClr val="0079BC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0316337" y="720461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  <p:pic>
        <p:nvPicPr>
          <p:cNvPr id="37" name="Bildobjekt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11074399" y="0"/>
            <a:ext cx="3687763" cy="770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600" b="1" dirty="0"/>
              <a:t>Planritning: namn på byggnaden, vilket plan 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Byggnadsinformation</a:t>
            </a:r>
            <a:r>
              <a:rPr lang="sv-SE" dirty="0"/>
              <a:t>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Sektionering: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eaLnBrk="1" hangingPunct="1">
              <a:spcBef>
                <a:spcPct val="50000"/>
              </a:spcBef>
            </a:pPr>
            <a:r>
              <a:rPr lang="sv-SE" b="1" dirty="0"/>
              <a:t>Verksamhetsinformation</a:t>
            </a:r>
            <a:endParaRPr lang="sv-SE" dirty="0"/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Personantal (dag/natt):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Skyddsvärda objekt: 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Risker och Taktik</a:t>
            </a: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dirty="0"/>
              <a:t>Styrfunktioner för räddningstjänsten:</a:t>
            </a:r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/>
            <a:r>
              <a:rPr lang="sv-SE" b="1" dirty="0"/>
              <a:t>Avstängningar</a:t>
            </a:r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/>
          </a:p>
          <a:p>
            <a:pPr lvl="1" eaLnBrk="1" hangingPunct="1"/>
            <a:endParaRPr lang="sv-SE" dirty="0"/>
          </a:p>
        </p:txBody>
      </p:sp>
      <p:pic>
        <p:nvPicPr>
          <p:cNvPr id="95" name="Bildobjekt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368" y="2508278"/>
            <a:ext cx="252985" cy="252985"/>
          </a:xfrm>
          <a:prstGeom prst="rect">
            <a:avLst/>
          </a:prstGeom>
        </p:spPr>
      </p:pic>
      <p:sp>
        <p:nvSpPr>
          <p:cNvPr id="101" name="textruta 100"/>
          <p:cNvSpPr txBox="1"/>
          <p:nvPr/>
        </p:nvSpPr>
        <p:spPr>
          <a:xfrm>
            <a:off x="11258455" y="696391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7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Planritning för aktuell byggnad på anläggningen</a:t>
            </a:r>
            <a:endParaRPr lang="sv-SE" sz="6600" dirty="0"/>
          </a:p>
        </p:txBody>
      </p:sp>
      <p:sp>
        <p:nvSpPr>
          <p:cNvPr id="78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79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Här ska det finnas en skala så man kan bedöma avståndet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465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1400" dirty="0">
                <a:solidFill>
                  <a:schemeClr val="bg1"/>
                </a:solidFill>
              </a:rPr>
              <a:t>Avstängningar</a:t>
            </a:r>
          </a:p>
          <a:p>
            <a:pPr algn="r" eaLnBrk="1" hangingPunct="1"/>
            <a:r>
              <a:rPr lang="sv-SE" sz="1800" dirty="0">
                <a:solidFill>
                  <a:schemeClr val="bg1"/>
                </a:solidFill>
              </a:rPr>
              <a:t>Flik 4 / Blad 8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1074399" y="0"/>
            <a:ext cx="3687763" cy="641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600" b="1" dirty="0"/>
              <a:t>Avstängningar:</a:t>
            </a:r>
          </a:p>
          <a:p>
            <a:pPr algn="l" eaLnBrk="1" hangingPunct="1">
              <a:spcBef>
                <a:spcPct val="50000"/>
              </a:spcBef>
            </a:pPr>
            <a:endParaRPr lang="sv-SE" sz="1600" b="1" dirty="0"/>
          </a:p>
          <a:p>
            <a:pPr algn="l" eaLnBrk="1" hangingPunct="1">
              <a:spcBef>
                <a:spcPct val="50000"/>
              </a:spcBef>
            </a:pPr>
            <a:r>
              <a:rPr lang="sv-SE" sz="1600" b="1" dirty="0"/>
              <a:t>Namn på byggnad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El-central/högspänning</a:t>
            </a:r>
            <a:endParaRPr lang="sv-SE" dirty="0"/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Frånskiljning elektricitet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Avstängningsventil gas, se foto.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Avstängningsventil vatten, se foto.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Avstängningsventil dagvatten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Brunn dagvatten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Sprinklercentral</a:t>
            </a:r>
          </a:p>
          <a:p>
            <a:pPr algn="l" eaLnBrk="1" hangingPunct="1"/>
            <a:endParaRPr lang="sv-SE" dirty="0"/>
          </a:p>
          <a:p>
            <a:pPr algn="l" eaLnBrk="1" hangingPunct="1"/>
            <a:endParaRPr lang="sv-SE" dirty="0"/>
          </a:p>
          <a:p>
            <a:pPr algn="l" eaLnBrk="1" hangingPunct="1"/>
            <a:r>
              <a:rPr lang="sv-SE" sz="1600" b="1" dirty="0"/>
              <a:t>Namn på byggnad 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Nödstopptryckknapp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Nödstopptryckknapp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Invallning, hela mängden från en cistern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Invallning med upphöjd kant på golvet som invallning av mindre mängd.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Säkerhetsbrytare för solceller</a:t>
            </a:r>
          </a:p>
        </p:txBody>
      </p:sp>
      <p:grpSp>
        <p:nvGrpSpPr>
          <p:cNvPr id="49" name="Grupp 48"/>
          <p:cNvGrpSpPr/>
          <p:nvPr/>
        </p:nvGrpSpPr>
        <p:grpSpPr>
          <a:xfrm>
            <a:off x="11221298" y="1859037"/>
            <a:ext cx="258646" cy="301848"/>
            <a:chOff x="7553175" y="8038871"/>
            <a:chExt cx="256419" cy="301848"/>
          </a:xfrm>
        </p:grpSpPr>
        <p:pic>
          <p:nvPicPr>
            <p:cNvPr id="50" name="Bildobjekt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51" name="textruta 50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pic>
        <p:nvPicPr>
          <p:cNvPr id="55" name="Bildobjekt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202" y="4713331"/>
            <a:ext cx="350491" cy="313945"/>
          </a:xfrm>
          <a:prstGeom prst="rect">
            <a:avLst/>
          </a:prstGeom>
        </p:spPr>
      </p:pic>
      <p:pic>
        <p:nvPicPr>
          <p:cNvPr id="56" name="Bildobjekt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202" y="4309593"/>
            <a:ext cx="350491" cy="313945"/>
          </a:xfrm>
          <a:prstGeom prst="rect">
            <a:avLst/>
          </a:prstGeom>
        </p:spPr>
      </p:pic>
      <p:grpSp>
        <p:nvGrpSpPr>
          <p:cNvPr id="66" name="Grupp 65"/>
          <p:cNvGrpSpPr/>
          <p:nvPr/>
        </p:nvGrpSpPr>
        <p:grpSpPr>
          <a:xfrm>
            <a:off x="11220100" y="2236120"/>
            <a:ext cx="255320" cy="308005"/>
            <a:chOff x="7575148" y="7646475"/>
            <a:chExt cx="255320" cy="308005"/>
          </a:xfrm>
        </p:grpSpPr>
        <p:pic>
          <p:nvPicPr>
            <p:cNvPr id="67" name="Bildobjekt 6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68" name="textruta 67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69" name="Picture 1074" descr="Sprinklercentral-vatt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272" y="3364969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Bildobjekt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758572" y="263153"/>
            <a:ext cx="667513" cy="914402"/>
          </a:xfrm>
          <a:prstGeom prst="rect">
            <a:avLst/>
          </a:prstGeom>
        </p:spPr>
      </p:pic>
      <p:grpSp>
        <p:nvGrpSpPr>
          <p:cNvPr id="90" name="Grupp 89"/>
          <p:cNvGrpSpPr/>
          <p:nvPr/>
        </p:nvGrpSpPr>
        <p:grpSpPr>
          <a:xfrm>
            <a:off x="11298543" y="5097262"/>
            <a:ext cx="252985" cy="289531"/>
            <a:chOff x="7143585" y="4705385"/>
            <a:chExt cx="252985" cy="289531"/>
          </a:xfrm>
        </p:grpSpPr>
        <p:pic>
          <p:nvPicPr>
            <p:cNvPr id="91" name="Bildobjekt 9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92" name="textruta 91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93" name="Grupp 92"/>
          <p:cNvGrpSpPr/>
          <p:nvPr/>
        </p:nvGrpSpPr>
        <p:grpSpPr>
          <a:xfrm>
            <a:off x="11298543" y="5411950"/>
            <a:ext cx="252985" cy="289531"/>
            <a:chOff x="7143585" y="4705385"/>
            <a:chExt cx="252985" cy="289531"/>
          </a:xfrm>
        </p:grpSpPr>
        <p:pic>
          <p:nvPicPr>
            <p:cNvPr id="94" name="Bildobjekt 9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95" name="textruta 94"/>
            <p:cNvSpPr txBox="1"/>
            <p:nvPr/>
          </p:nvSpPr>
          <p:spPr>
            <a:xfrm>
              <a:off x="7147046" y="4764084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pic>
        <p:nvPicPr>
          <p:cNvPr id="98" name="Bildobjekt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826" y="1124673"/>
            <a:ext cx="252985" cy="252985"/>
          </a:xfrm>
          <a:prstGeom prst="rect">
            <a:avLst/>
          </a:prstGeom>
        </p:spPr>
      </p:pic>
      <p:pic>
        <p:nvPicPr>
          <p:cNvPr id="99" name="Bildobjekt 9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567" y="1512957"/>
            <a:ext cx="252985" cy="252985"/>
          </a:xfrm>
          <a:prstGeom prst="rect">
            <a:avLst/>
          </a:prstGeom>
        </p:spPr>
      </p:pic>
      <p:grpSp>
        <p:nvGrpSpPr>
          <p:cNvPr id="102" name="Grupp 101"/>
          <p:cNvGrpSpPr/>
          <p:nvPr/>
        </p:nvGrpSpPr>
        <p:grpSpPr>
          <a:xfrm>
            <a:off x="11214167" y="2976685"/>
            <a:ext cx="253680" cy="252985"/>
            <a:chOff x="3818534" y="9383730"/>
            <a:chExt cx="253680" cy="252985"/>
          </a:xfrm>
        </p:grpSpPr>
        <p:pic>
          <p:nvPicPr>
            <p:cNvPr id="103" name="Bildobjekt 10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229" y="9383730"/>
              <a:ext cx="252985" cy="252985"/>
            </a:xfrm>
            <a:prstGeom prst="rect">
              <a:avLst/>
            </a:prstGeom>
          </p:spPr>
        </p:pic>
        <p:sp>
          <p:nvSpPr>
            <p:cNvPr id="104" name="textruta 103"/>
            <p:cNvSpPr txBox="1"/>
            <p:nvPr/>
          </p:nvSpPr>
          <p:spPr>
            <a:xfrm>
              <a:off x="3818534" y="9396902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79" name="Grupp 78"/>
          <p:cNvGrpSpPr/>
          <p:nvPr/>
        </p:nvGrpSpPr>
        <p:grpSpPr>
          <a:xfrm>
            <a:off x="11224534" y="2636689"/>
            <a:ext cx="252985" cy="304480"/>
            <a:chOff x="6680009" y="6922139"/>
            <a:chExt cx="252985" cy="304480"/>
          </a:xfrm>
        </p:grpSpPr>
        <p:pic>
          <p:nvPicPr>
            <p:cNvPr id="80" name="Bildobjekt 7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81" name="textruta 80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73" name="Bildobjekt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298" y="5985957"/>
            <a:ext cx="347473" cy="313945"/>
          </a:xfrm>
          <a:prstGeom prst="rect">
            <a:avLst/>
          </a:prstGeom>
        </p:spPr>
      </p:pic>
      <p:sp>
        <p:nvSpPr>
          <p:cNvPr id="74" name="Rubrik 1"/>
          <p:cNvSpPr txBox="1">
            <a:spLocks/>
          </p:cNvSpPr>
          <p:nvPr/>
        </p:nvSpPr>
        <p:spPr>
          <a:xfrm>
            <a:off x="765081" y="1029939"/>
            <a:ext cx="8764414" cy="84657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Situationsritningen för hela anläggningen</a:t>
            </a:r>
            <a:endParaRPr lang="sv-SE" sz="6600" dirty="0"/>
          </a:p>
        </p:txBody>
      </p:sp>
      <p:sp>
        <p:nvSpPr>
          <p:cNvPr id="75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Här ska det finnas en skala så man kan bedöma avståndet</a:t>
            </a:r>
            <a:endParaRPr lang="sv-SE" sz="1800" dirty="0"/>
          </a:p>
        </p:txBody>
      </p:sp>
      <p:sp>
        <p:nvSpPr>
          <p:cNvPr id="110" name="Rubrik 1"/>
          <p:cNvSpPr txBox="1">
            <a:spLocks/>
          </p:cNvSpPr>
          <p:nvPr/>
        </p:nvSpPr>
        <p:spPr>
          <a:xfrm>
            <a:off x="7867296" y="1227380"/>
            <a:ext cx="2225032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/>
              <a:t>ev. bilder som visar hur avstängningarna ser ut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37161739"/>
      </p:ext>
    </p:extLst>
  </p:cSld>
  <p:clrMapOvr>
    <a:masterClrMapping/>
  </p:clrMapOvr>
</p:sld>
</file>

<file path=ppt/theme/theme1.xml><?xml version="1.0" encoding="utf-8"?>
<a:theme xmlns:a="http://schemas.openxmlformats.org/drawingml/2006/main" name="RMB insatsplan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RMB insatsplan</Template>
  <TotalTime>1475</TotalTime>
  <Words>938</Words>
  <Application>Microsoft Office PowerPoint</Application>
  <PresentationFormat>Anpassad</PresentationFormat>
  <Paragraphs>389</Paragraphs>
  <Slides>10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RMB insatsplan</vt:lpstr>
      <vt:lpstr>Flygfoto med symboler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Uddevalla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Henningsson</dc:creator>
  <cp:lastModifiedBy>Ida Luther Wallin</cp:lastModifiedBy>
  <cp:revision>50</cp:revision>
  <cp:lastPrinted>2016-05-24T17:19:14Z</cp:lastPrinted>
  <dcterms:created xsi:type="dcterms:W3CDTF">2017-03-07T08:35:53Z</dcterms:created>
  <dcterms:modified xsi:type="dcterms:W3CDTF">2021-04-22T13:01:11Z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97f11b-a820-4e8d-9e84-55d701b0cea4_Enabled">
    <vt:lpwstr>True</vt:lpwstr>
  </property>
  <property fmtid="{D5CDD505-2E9C-101B-9397-08002B2CF9AE}" pid="3" name="MSIP_Label_0e97f11b-a820-4e8d-9e84-55d701b0cea4_SiteId">
    <vt:lpwstr>fd4cea22-63f3-46f2-958e-d0d3aa13277c</vt:lpwstr>
  </property>
  <property fmtid="{D5CDD505-2E9C-101B-9397-08002B2CF9AE}" pid="4" name="MSIP_Label_0e97f11b-a820-4e8d-9e84-55d701b0cea4_Owner">
    <vt:lpwstr>ida.lutherwallin@mittbohuslan.se</vt:lpwstr>
  </property>
  <property fmtid="{D5CDD505-2E9C-101B-9397-08002B2CF9AE}" pid="5" name="MSIP_Label_0e97f11b-a820-4e8d-9e84-55d701b0cea4_SetDate">
    <vt:lpwstr>2019-04-18T12:15:11.0542163Z</vt:lpwstr>
  </property>
  <property fmtid="{D5CDD505-2E9C-101B-9397-08002B2CF9AE}" pid="6" name="MSIP_Label_0e97f11b-a820-4e8d-9e84-55d701b0cea4_Name">
    <vt:lpwstr>Öppen</vt:lpwstr>
  </property>
  <property fmtid="{D5CDD505-2E9C-101B-9397-08002B2CF9AE}" pid="7" name="MSIP_Label_0e97f11b-a820-4e8d-9e84-55d701b0cea4_Application">
    <vt:lpwstr>Microsoft Azure Information Protection</vt:lpwstr>
  </property>
  <property fmtid="{D5CDD505-2E9C-101B-9397-08002B2CF9AE}" pid="8" name="MSIP_Label_0e97f11b-a820-4e8d-9e84-55d701b0cea4_Extended_MSFT_Method">
    <vt:lpwstr>Automatic</vt:lpwstr>
  </property>
  <property fmtid="{D5CDD505-2E9C-101B-9397-08002B2CF9AE}" pid="9" name="Sensitivity">
    <vt:lpwstr>Öppen</vt:lpwstr>
  </property>
</Properties>
</file>