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2.xml" ContentType="application/vnd.openxmlformats-officedocument.presentationml.notesSlide+xml"/>
  <Override PartName="/ppt/charts/chart8.xml" ContentType="application/vnd.openxmlformats-officedocument.drawingml.chart+xml"/>
  <Override PartName="/ppt/drawings/drawing1.xml" ContentType="application/vnd.openxmlformats-officedocument.drawingml.chartshapes+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notesSlides/notesSlide3.xml" ContentType="application/vnd.openxmlformats-officedocument.presentationml.notesSlide+xml"/>
  <Override PartName="/ppt/charts/chart13.xml" ContentType="application/vnd.openxmlformats-officedocument.drawingml.chart+xml"/>
  <Override PartName="/ppt/notesSlides/notesSlide4.xml" ContentType="application/vnd.openxmlformats-officedocument.presentationml.notesSlide+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notesSlides/notesSlide5.xml" ContentType="application/vnd.openxmlformats-officedocument.presentationml.notesSlide+xml"/>
  <Override PartName="/ppt/charts/chart18.xml" ContentType="application/vnd.openxmlformats-officedocument.drawingml.chart+xml"/>
  <Override PartName="/ppt/drawings/drawing2.xml" ContentType="application/vnd.openxmlformats-officedocument.drawingml.chartshapes+xml"/>
  <Override PartName="/ppt/charts/chart19.xml" ContentType="application/vnd.openxmlformats-officedocument.drawingml.chart+xml"/>
  <Override PartName="/ppt/charts/chart20.xml" ContentType="application/vnd.openxmlformats-officedocument.drawingml.chart+xml"/>
  <Override PartName="/ppt/notesSlides/notesSlide6.xml" ContentType="application/vnd.openxmlformats-officedocument.presentationml.notesSlide+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notesSlides/notesSlide7.xml" ContentType="application/vnd.openxmlformats-officedocument.presentationml.notesSlide+xml"/>
  <Override PartName="/ppt/charts/chart24.xml" ContentType="application/vnd.openxmlformats-officedocument.drawingml.chart+xml"/>
  <Override PartName="/ppt/theme/themeOverride1.xml" ContentType="application/vnd.openxmlformats-officedocument.themeOverride+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notesSlides/notesSlide8.xml" ContentType="application/vnd.openxmlformats-officedocument.presentationml.notesSlide+xml"/>
  <Override PartName="/ppt/charts/chart28.xml" ContentType="application/vnd.openxmlformats-officedocument.drawingml.chart+xml"/>
  <Override PartName="/ppt/charts/style1.xml" ContentType="application/vnd.ms-office.chartstyle+xml"/>
  <Override PartName="/ppt/charts/colors1.xml" ContentType="application/vnd.ms-office.chartcolorstyle+xml"/>
  <Override PartName="/ppt/charts/chart29.xml" ContentType="application/vnd.openxmlformats-officedocument.drawingml.chart+xml"/>
  <Override PartName="/ppt/notesSlides/notesSlide9.xml" ContentType="application/vnd.openxmlformats-officedocument.presentationml.notesSlide+xml"/>
  <Override PartName="/ppt/charts/chart30.xml" ContentType="application/vnd.openxmlformats-officedocument.drawingml.chart+xml"/>
  <Override PartName="/ppt/drawings/drawing3.xml" ContentType="application/vnd.openxmlformats-officedocument.drawingml.chartshapes+xml"/>
  <Override PartName="/ppt/notesSlides/notesSlide10.xml" ContentType="application/vnd.openxmlformats-officedocument.presentationml.notesSlide+xml"/>
  <Override PartName="/ppt/charts/chart31.xml" ContentType="application/vnd.openxmlformats-officedocument.drawingml.chart+xml"/>
  <Override PartName="/ppt/drawings/drawing4.xml" ContentType="application/vnd.openxmlformats-officedocument.drawingml.chartshapes+xml"/>
  <Override PartName="/ppt/notesSlides/notesSlide11.xml" ContentType="application/vnd.openxmlformats-officedocument.presentationml.notesSlide+xml"/>
  <Override PartName="/ppt/charts/chart32.xml" ContentType="application/vnd.openxmlformats-officedocument.drawingml.chart+xml"/>
  <Override PartName="/ppt/drawings/drawing5.xml" ContentType="application/vnd.openxmlformats-officedocument.drawingml.chartshapes+xml"/>
  <Override PartName="/ppt/notesSlides/notesSlide12.xml" ContentType="application/vnd.openxmlformats-officedocument.presentationml.notesSlide+xml"/>
  <Override PartName="/ppt/charts/chart33.xml" ContentType="application/vnd.openxmlformats-officedocument.drawingml.chart+xml"/>
  <Override PartName="/ppt/drawings/drawing6.xml" ContentType="application/vnd.openxmlformats-officedocument.drawingml.chartshapes+xml"/>
  <Override PartName="/ppt/charts/chart34.xml" ContentType="application/vnd.openxmlformats-officedocument.drawingml.chart+xml"/>
  <Override PartName="/ppt/notesSlides/notesSlide13.xml" ContentType="application/vnd.openxmlformats-officedocument.presentationml.notesSlide+xml"/>
  <Override PartName="/ppt/charts/chart35.xml" ContentType="application/vnd.openxmlformats-officedocument.drawingml.chart+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57" r:id="rId2"/>
    <p:sldId id="295" r:id="rId3"/>
    <p:sldId id="294" r:id="rId4"/>
    <p:sldId id="313" r:id="rId5"/>
    <p:sldId id="296" r:id="rId6"/>
    <p:sldId id="315" r:id="rId7"/>
    <p:sldId id="314" r:id="rId8"/>
    <p:sldId id="297" r:id="rId9"/>
    <p:sldId id="299" r:id="rId10"/>
    <p:sldId id="310" r:id="rId11"/>
    <p:sldId id="288" r:id="rId12"/>
    <p:sldId id="266" r:id="rId13"/>
    <p:sldId id="307" r:id="rId14"/>
    <p:sldId id="290" r:id="rId15"/>
    <p:sldId id="308" r:id="rId16"/>
    <p:sldId id="272" r:id="rId17"/>
    <p:sldId id="273" r:id="rId18"/>
    <p:sldId id="300" r:id="rId19"/>
    <p:sldId id="274" r:id="rId20"/>
    <p:sldId id="302" r:id="rId21"/>
    <p:sldId id="316" r:id="rId22"/>
    <p:sldId id="301" r:id="rId23"/>
    <p:sldId id="277" r:id="rId24"/>
    <p:sldId id="317" r:id="rId25"/>
    <p:sldId id="309" r:id="rId26"/>
    <p:sldId id="267" r:id="rId27"/>
    <p:sldId id="289" r:id="rId28"/>
    <p:sldId id="304" r:id="rId29"/>
    <p:sldId id="306" r:id="rId30"/>
    <p:sldId id="281" r:id="rId31"/>
    <p:sldId id="285" r:id="rId32"/>
    <p:sldId id="286" r:id="rId33"/>
    <p:sldId id="318" r:id="rId34"/>
    <p:sldId id="319" r:id="rId35"/>
    <p:sldId id="311" r:id="rId36"/>
    <p:sldId id="284" r:id="rId37"/>
    <p:sldId id="287" r:id="rId3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7CC"/>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3" d="2"/>
        <a:sy n="3" d="2"/>
      </p:scale>
      <p:origin x="0" y="0"/>
    </p:cViewPr>
  </p:notesTextViewPr>
  <p:sorterViewPr>
    <p:cViewPr varScale="1">
      <p:scale>
        <a:sx n="1" d="1"/>
        <a:sy n="1" d="1"/>
      </p:scale>
      <p:origin x="0" y="-2598"/>
    </p:cViewPr>
  </p:sorterViewPr>
  <p:notesViewPr>
    <p:cSldViewPr snapToGrid="0">
      <p:cViewPr varScale="1">
        <p:scale>
          <a:sx n="88" d="100"/>
          <a:sy n="88" d="100"/>
        </p:scale>
        <p:origin x="296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kalkylblad.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kalkylblad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kalkylblad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kalkylblad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kalkylblad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kalkylblad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kalkylblad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kalkylblad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kalkylblad16.xlsx"/></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kalkylblad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kalkylblad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kalkylblad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kalkylblad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kalkylblad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kalkylblad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kalkylblad22.xlsx"/></Relationships>
</file>

<file path=ppt/charts/_rels/chart24.xml.rels><?xml version="1.0" encoding="UTF-8" standalone="yes"?>
<Relationships xmlns="http://schemas.openxmlformats.org/package/2006/relationships"><Relationship Id="rId2" Type="http://schemas.openxmlformats.org/officeDocument/2006/relationships/package" Target="../embeddings/Microsoft_Excel-kalkylblad23.xlsx"/><Relationship Id="rId1" Type="http://schemas.openxmlformats.org/officeDocument/2006/relationships/themeOverride" Target="../theme/themeOverride1.xml"/></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kalkylblad24.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kalkylblad25.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kalkylblad26.xlsx"/></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kalkylblad27.xlsx"/><Relationship Id="rId2" Type="http://schemas.microsoft.com/office/2011/relationships/chartColorStyle" Target="colors1.xml"/><Relationship Id="rId1" Type="http://schemas.microsoft.com/office/2011/relationships/chartStyle" Target="style1.xml"/></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kalkylblad28.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kalkylblad2.xlsx"/></Relationships>
</file>

<file path=ppt/charts/_rels/chart30.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kalkylblad29.xlsx"/></Relationships>
</file>

<file path=ppt/charts/_rels/chart31.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kalkylblad30.xlsx"/></Relationships>
</file>

<file path=ppt/charts/_rels/chart32.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kalkylblad31.xlsx"/></Relationships>
</file>

<file path=ppt/charts/_rels/chart33.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kalkylblad32.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kalkylblad33.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kalkylblad34.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kalkylblad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kalkylblad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kalkylblad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kalkylblad6.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kalkylblad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kalkylblad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Blad1!$B$1</c:f>
              <c:strCache>
                <c:ptCount val="1"/>
                <c:pt idx="0">
                  <c:v>Flickor 2018</c:v>
                </c:pt>
              </c:strCache>
            </c:strRef>
          </c:tx>
          <c:spPr>
            <a:solidFill>
              <a:schemeClr val="accent2">
                <a:lumMod val="40000"/>
                <a:lumOff val="60000"/>
              </a:schemeClr>
            </a:solidFill>
          </c:spPr>
          <c:invertIfNegative val="0"/>
          <c:cat>
            <c:strRef>
              <c:f>Blad1!$A$2:$A$6</c:f>
              <c:strCache>
                <c:ptCount val="5"/>
                <c:pt idx="0">
                  <c:v>Utmärkt</c:v>
                </c:pt>
                <c:pt idx="1">
                  <c:v>Mycket bra</c:v>
                </c:pt>
                <c:pt idx="2">
                  <c:v>Bra</c:v>
                </c:pt>
                <c:pt idx="3">
                  <c:v>Ganska bra</c:v>
                </c:pt>
                <c:pt idx="4">
                  <c:v>Dåligt</c:v>
                </c:pt>
              </c:strCache>
            </c:strRef>
          </c:cat>
          <c:val>
            <c:numRef>
              <c:f>Blad1!$B$2:$B$6</c:f>
              <c:numCache>
                <c:formatCode>General</c:formatCode>
                <c:ptCount val="5"/>
                <c:pt idx="0">
                  <c:v>12.2</c:v>
                </c:pt>
                <c:pt idx="1">
                  <c:v>31.7</c:v>
                </c:pt>
                <c:pt idx="2">
                  <c:v>32.4</c:v>
                </c:pt>
                <c:pt idx="3">
                  <c:v>15.8</c:v>
                </c:pt>
                <c:pt idx="4">
                  <c:v>7.9</c:v>
                </c:pt>
              </c:numCache>
            </c:numRef>
          </c:val>
          <c:extLst>
            <c:ext xmlns:c16="http://schemas.microsoft.com/office/drawing/2014/chart" uri="{C3380CC4-5D6E-409C-BE32-E72D297353CC}">
              <c16:uniqueId val="{00000000-202B-426B-8B0D-A1CC446A1848}"/>
            </c:ext>
          </c:extLst>
        </c:ser>
        <c:ser>
          <c:idx val="1"/>
          <c:order val="1"/>
          <c:tx>
            <c:strRef>
              <c:f>Blad1!$C$1</c:f>
              <c:strCache>
                <c:ptCount val="1"/>
                <c:pt idx="0">
                  <c:v>Flickor 2019</c:v>
                </c:pt>
              </c:strCache>
            </c:strRef>
          </c:tx>
          <c:spPr>
            <a:solidFill>
              <a:schemeClr val="accent2"/>
            </a:solidFill>
          </c:spPr>
          <c:invertIfNegative val="0"/>
          <c:cat>
            <c:strRef>
              <c:f>Blad1!$A$2:$A$6</c:f>
              <c:strCache>
                <c:ptCount val="5"/>
                <c:pt idx="0">
                  <c:v>Utmärkt</c:v>
                </c:pt>
                <c:pt idx="1">
                  <c:v>Mycket bra</c:v>
                </c:pt>
                <c:pt idx="2">
                  <c:v>Bra</c:v>
                </c:pt>
                <c:pt idx="3">
                  <c:v>Ganska bra</c:v>
                </c:pt>
                <c:pt idx="4">
                  <c:v>Dåligt</c:v>
                </c:pt>
              </c:strCache>
            </c:strRef>
          </c:cat>
          <c:val>
            <c:numRef>
              <c:f>Blad1!$C$2:$C$6</c:f>
              <c:numCache>
                <c:formatCode>General</c:formatCode>
                <c:ptCount val="5"/>
                <c:pt idx="0">
                  <c:v>12.1</c:v>
                </c:pt>
                <c:pt idx="1">
                  <c:v>25</c:v>
                </c:pt>
                <c:pt idx="2">
                  <c:v>36.200000000000003</c:v>
                </c:pt>
                <c:pt idx="3">
                  <c:v>19</c:v>
                </c:pt>
                <c:pt idx="4">
                  <c:v>7.8</c:v>
                </c:pt>
              </c:numCache>
            </c:numRef>
          </c:val>
          <c:extLst>
            <c:ext xmlns:c16="http://schemas.microsoft.com/office/drawing/2014/chart" uri="{C3380CC4-5D6E-409C-BE32-E72D297353CC}">
              <c16:uniqueId val="{00000001-202B-426B-8B0D-A1CC446A1848}"/>
            </c:ext>
          </c:extLst>
        </c:ser>
        <c:ser>
          <c:idx val="2"/>
          <c:order val="2"/>
          <c:tx>
            <c:strRef>
              <c:f>Blad1!$D$1</c:f>
              <c:strCache>
                <c:ptCount val="1"/>
                <c:pt idx="0">
                  <c:v>Pojkar 2018</c:v>
                </c:pt>
              </c:strCache>
            </c:strRef>
          </c:tx>
          <c:spPr>
            <a:solidFill>
              <a:schemeClr val="accent1">
                <a:lumMod val="40000"/>
                <a:lumOff val="60000"/>
              </a:schemeClr>
            </a:solidFill>
          </c:spPr>
          <c:invertIfNegative val="0"/>
          <c:cat>
            <c:strRef>
              <c:f>Blad1!$A$2:$A$6</c:f>
              <c:strCache>
                <c:ptCount val="5"/>
                <c:pt idx="0">
                  <c:v>Utmärkt</c:v>
                </c:pt>
                <c:pt idx="1">
                  <c:v>Mycket bra</c:v>
                </c:pt>
                <c:pt idx="2">
                  <c:v>Bra</c:v>
                </c:pt>
                <c:pt idx="3">
                  <c:v>Ganska bra</c:v>
                </c:pt>
                <c:pt idx="4">
                  <c:v>Dåligt</c:v>
                </c:pt>
              </c:strCache>
            </c:strRef>
          </c:cat>
          <c:val>
            <c:numRef>
              <c:f>Blad1!$D$2:$D$6</c:f>
              <c:numCache>
                <c:formatCode>General</c:formatCode>
                <c:ptCount val="5"/>
                <c:pt idx="0">
                  <c:v>22.1</c:v>
                </c:pt>
                <c:pt idx="1">
                  <c:v>31.5</c:v>
                </c:pt>
                <c:pt idx="2">
                  <c:v>28.2</c:v>
                </c:pt>
                <c:pt idx="3">
                  <c:v>15.4</c:v>
                </c:pt>
                <c:pt idx="4">
                  <c:v>2.7</c:v>
                </c:pt>
              </c:numCache>
            </c:numRef>
          </c:val>
          <c:extLst>
            <c:ext xmlns:c16="http://schemas.microsoft.com/office/drawing/2014/chart" uri="{C3380CC4-5D6E-409C-BE32-E72D297353CC}">
              <c16:uniqueId val="{00000000-308F-4D7B-9464-1382931B24B8}"/>
            </c:ext>
          </c:extLst>
        </c:ser>
        <c:ser>
          <c:idx val="3"/>
          <c:order val="3"/>
          <c:tx>
            <c:strRef>
              <c:f>Blad1!$E$1</c:f>
              <c:strCache>
                <c:ptCount val="1"/>
                <c:pt idx="0">
                  <c:v>Pojkar 2019</c:v>
                </c:pt>
              </c:strCache>
            </c:strRef>
          </c:tx>
          <c:spPr>
            <a:solidFill>
              <a:schemeClr val="accent1"/>
            </a:solidFill>
          </c:spPr>
          <c:invertIfNegative val="0"/>
          <c:cat>
            <c:strRef>
              <c:f>Blad1!$A$2:$A$6</c:f>
              <c:strCache>
                <c:ptCount val="5"/>
                <c:pt idx="0">
                  <c:v>Utmärkt</c:v>
                </c:pt>
                <c:pt idx="1">
                  <c:v>Mycket bra</c:v>
                </c:pt>
                <c:pt idx="2">
                  <c:v>Bra</c:v>
                </c:pt>
                <c:pt idx="3">
                  <c:v>Ganska bra</c:v>
                </c:pt>
                <c:pt idx="4">
                  <c:v>Dåligt</c:v>
                </c:pt>
              </c:strCache>
            </c:strRef>
          </c:cat>
          <c:val>
            <c:numRef>
              <c:f>Blad1!$E$2:$E$6</c:f>
              <c:numCache>
                <c:formatCode>General</c:formatCode>
                <c:ptCount val="5"/>
                <c:pt idx="0">
                  <c:v>29.8</c:v>
                </c:pt>
                <c:pt idx="1">
                  <c:v>33.9</c:v>
                </c:pt>
                <c:pt idx="2">
                  <c:v>26.6</c:v>
                </c:pt>
                <c:pt idx="3">
                  <c:v>8.1</c:v>
                </c:pt>
                <c:pt idx="4">
                  <c:v>1.6</c:v>
                </c:pt>
              </c:numCache>
            </c:numRef>
          </c:val>
          <c:extLst>
            <c:ext xmlns:c16="http://schemas.microsoft.com/office/drawing/2014/chart" uri="{C3380CC4-5D6E-409C-BE32-E72D297353CC}">
              <c16:uniqueId val="{00000001-308F-4D7B-9464-1382931B24B8}"/>
            </c:ext>
          </c:extLst>
        </c:ser>
        <c:dLbls>
          <c:showLegendKey val="0"/>
          <c:showVal val="0"/>
          <c:showCatName val="0"/>
          <c:showSerName val="0"/>
          <c:showPercent val="0"/>
          <c:showBubbleSize val="0"/>
        </c:dLbls>
        <c:gapWidth val="150"/>
        <c:axId val="65848064"/>
        <c:axId val="65849600"/>
      </c:barChart>
      <c:catAx>
        <c:axId val="65848064"/>
        <c:scaling>
          <c:orientation val="minMax"/>
        </c:scaling>
        <c:delete val="0"/>
        <c:axPos val="b"/>
        <c:numFmt formatCode="General" sourceLinked="0"/>
        <c:majorTickMark val="out"/>
        <c:minorTickMark val="none"/>
        <c:tickLblPos val="nextTo"/>
        <c:txPr>
          <a:bodyPr/>
          <a:lstStyle/>
          <a:p>
            <a:pPr>
              <a:defRPr>
                <a:latin typeface="Calibri Light" pitchFamily="34" charset="0"/>
              </a:defRPr>
            </a:pPr>
            <a:endParaRPr lang="sv-SE"/>
          </a:p>
        </c:txPr>
        <c:crossAx val="65849600"/>
        <c:crosses val="autoZero"/>
        <c:auto val="1"/>
        <c:lblAlgn val="ctr"/>
        <c:lblOffset val="100"/>
        <c:noMultiLvlLbl val="0"/>
      </c:catAx>
      <c:valAx>
        <c:axId val="65849600"/>
        <c:scaling>
          <c:orientation val="minMax"/>
        </c:scaling>
        <c:delete val="0"/>
        <c:axPos val="l"/>
        <c:majorGridlines/>
        <c:title>
          <c:tx>
            <c:rich>
              <a:bodyPr rot="-5400000" vert="horz"/>
              <a:lstStyle/>
              <a:p>
                <a:pPr>
                  <a:defRPr/>
                </a:pPr>
                <a:r>
                  <a:rPr lang="sv-SE" sz="2000" b="0" dirty="0" smtClean="0">
                    <a:latin typeface="Calibri Light" pitchFamily="34" charset="0"/>
                  </a:rPr>
                  <a:t>Andel i procent</a:t>
                </a:r>
                <a:endParaRPr lang="sv-SE" sz="2000" b="0" dirty="0">
                  <a:latin typeface="Calibri Light" pitchFamily="34" charset="0"/>
                </a:endParaRPr>
              </a:p>
            </c:rich>
          </c:tx>
          <c:layout/>
          <c:overlay val="0"/>
        </c:title>
        <c:numFmt formatCode="General" sourceLinked="0"/>
        <c:majorTickMark val="out"/>
        <c:minorTickMark val="none"/>
        <c:tickLblPos val="nextTo"/>
        <c:txPr>
          <a:bodyPr/>
          <a:lstStyle/>
          <a:p>
            <a:pPr>
              <a:defRPr>
                <a:latin typeface="Calibri Light" pitchFamily="34" charset="0"/>
              </a:defRPr>
            </a:pPr>
            <a:endParaRPr lang="sv-SE"/>
          </a:p>
        </c:txPr>
        <c:crossAx val="65848064"/>
        <c:crosses val="autoZero"/>
        <c:crossBetween val="between"/>
      </c:valAx>
    </c:plotArea>
    <c:legend>
      <c:legendPos val="r"/>
      <c:layout/>
      <c:overlay val="0"/>
      <c:txPr>
        <a:bodyPr/>
        <a:lstStyle/>
        <a:p>
          <a:pPr>
            <a:defRPr>
              <a:latin typeface="Calibri Light" pitchFamily="34" charset="0"/>
            </a:defRPr>
          </a:pPr>
          <a:endParaRPr lang="sv-SE"/>
        </a:p>
      </c:txPr>
    </c:legend>
    <c:plotVisOnly val="1"/>
    <c:dispBlanksAs val="gap"/>
    <c:showDLblsOverMax val="0"/>
  </c:chart>
  <c:txPr>
    <a:bodyPr/>
    <a:lstStyle/>
    <a:p>
      <a:pPr>
        <a:defRPr sz="1800"/>
      </a:pPr>
      <a:endParaRPr lang="sv-SE"/>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201033464566929"/>
          <c:y val="2.8173026448617002E-2"/>
          <c:w val="0.75704079958755155"/>
          <c:h val="0.81891661619220679"/>
        </c:manualLayout>
      </c:layout>
      <c:barChart>
        <c:barDir val="col"/>
        <c:grouping val="clustered"/>
        <c:varyColors val="0"/>
        <c:ser>
          <c:idx val="0"/>
          <c:order val="0"/>
          <c:tx>
            <c:strRef>
              <c:f>Blad1!$B$1</c:f>
              <c:strCache>
                <c:ptCount val="1"/>
                <c:pt idx="0">
                  <c:v>2017</c:v>
                </c:pt>
              </c:strCache>
            </c:strRef>
          </c:tx>
          <c:spPr>
            <a:solidFill>
              <a:srgbClr val="00C7CC"/>
            </a:solidFill>
          </c:spPr>
          <c:invertIfNegative val="0"/>
          <c:cat>
            <c:strRef>
              <c:f>Blad1!$A$2:$A$8</c:f>
              <c:strCache>
                <c:ptCount val="7"/>
                <c:pt idx="0">
                  <c:v>Förälder föräldrar vårdnadshavare</c:v>
                </c:pt>
                <c:pt idx="1">
                  <c:v>Lärare/annan skolpersonal</c:v>
                </c:pt>
                <c:pt idx="2">
                  <c:v>Fritidsgårds- personal</c:v>
                </c:pt>
                <c:pt idx="3">
                  <c:v>Annan vuxen</c:v>
                </c:pt>
                <c:pt idx="4">
                  <c:v>Syskon </c:v>
                </c:pt>
                <c:pt idx="5">
                  <c:v>Kompis</c:v>
                </c:pt>
                <c:pt idx="6">
                  <c:v>Ingen</c:v>
                </c:pt>
              </c:strCache>
            </c:strRef>
          </c:cat>
          <c:val>
            <c:numRef>
              <c:f>Blad1!$B$2:$B$8</c:f>
              <c:numCache>
                <c:formatCode>General</c:formatCode>
                <c:ptCount val="7"/>
                <c:pt idx="0">
                  <c:v>73.400000000000006</c:v>
                </c:pt>
                <c:pt idx="1">
                  <c:v>22.3</c:v>
                </c:pt>
                <c:pt idx="2">
                  <c:v>2.2000000000000002</c:v>
                </c:pt>
                <c:pt idx="3">
                  <c:v>17.5</c:v>
                </c:pt>
                <c:pt idx="4">
                  <c:v>30.3</c:v>
                </c:pt>
                <c:pt idx="5">
                  <c:v>63.5</c:v>
                </c:pt>
                <c:pt idx="6">
                  <c:v>6.2</c:v>
                </c:pt>
              </c:numCache>
            </c:numRef>
          </c:val>
          <c:extLst>
            <c:ext xmlns:c16="http://schemas.microsoft.com/office/drawing/2014/chart" uri="{C3380CC4-5D6E-409C-BE32-E72D297353CC}">
              <c16:uniqueId val="{00000000-E168-44BC-B998-CAFD36BF79AF}"/>
            </c:ext>
          </c:extLst>
        </c:ser>
        <c:ser>
          <c:idx val="1"/>
          <c:order val="1"/>
          <c:tx>
            <c:strRef>
              <c:f>Blad1!$C$1</c:f>
              <c:strCache>
                <c:ptCount val="1"/>
                <c:pt idx="0">
                  <c:v>2018</c:v>
                </c:pt>
              </c:strCache>
            </c:strRef>
          </c:tx>
          <c:spPr>
            <a:solidFill>
              <a:schemeClr val="accent1">
                <a:lumMod val="50000"/>
              </a:schemeClr>
            </a:solidFill>
          </c:spPr>
          <c:invertIfNegative val="0"/>
          <c:cat>
            <c:strRef>
              <c:f>Blad1!$A$2:$A$8</c:f>
              <c:strCache>
                <c:ptCount val="7"/>
                <c:pt idx="0">
                  <c:v>Förälder föräldrar vårdnadshavare</c:v>
                </c:pt>
                <c:pt idx="1">
                  <c:v>Lärare/annan skolpersonal</c:v>
                </c:pt>
                <c:pt idx="2">
                  <c:v>Fritidsgårds- personal</c:v>
                </c:pt>
                <c:pt idx="3">
                  <c:v>Annan vuxen</c:v>
                </c:pt>
                <c:pt idx="4">
                  <c:v>Syskon </c:v>
                </c:pt>
                <c:pt idx="5">
                  <c:v>Kompis</c:v>
                </c:pt>
                <c:pt idx="6">
                  <c:v>Ingen</c:v>
                </c:pt>
              </c:strCache>
            </c:strRef>
          </c:cat>
          <c:val>
            <c:numRef>
              <c:f>Blad1!$C$2:$C$8</c:f>
              <c:numCache>
                <c:formatCode>General</c:formatCode>
                <c:ptCount val="7"/>
                <c:pt idx="0">
                  <c:v>76.400000000000006</c:v>
                </c:pt>
                <c:pt idx="1">
                  <c:v>21.2</c:v>
                </c:pt>
                <c:pt idx="2">
                  <c:v>2</c:v>
                </c:pt>
                <c:pt idx="3">
                  <c:v>17.2</c:v>
                </c:pt>
                <c:pt idx="4">
                  <c:v>33</c:v>
                </c:pt>
                <c:pt idx="5">
                  <c:v>69.7</c:v>
                </c:pt>
                <c:pt idx="6">
                  <c:v>4</c:v>
                </c:pt>
              </c:numCache>
            </c:numRef>
          </c:val>
          <c:extLst>
            <c:ext xmlns:c16="http://schemas.microsoft.com/office/drawing/2014/chart" uri="{C3380CC4-5D6E-409C-BE32-E72D297353CC}">
              <c16:uniqueId val="{00000000-980B-4216-8A00-BE39EE1DF305}"/>
            </c:ext>
          </c:extLst>
        </c:ser>
        <c:ser>
          <c:idx val="2"/>
          <c:order val="2"/>
          <c:tx>
            <c:strRef>
              <c:f>Blad1!$D$1</c:f>
              <c:strCache>
                <c:ptCount val="1"/>
                <c:pt idx="0">
                  <c:v>2019</c:v>
                </c:pt>
              </c:strCache>
            </c:strRef>
          </c:tx>
          <c:spPr>
            <a:solidFill>
              <a:schemeClr val="accent3"/>
            </a:solidFill>
          </c:spPr>
          <c:invertIfNegative val="0"/>
          <c:cat>
            <c:strRef>
              <c:f>Blad1!$A$2:$A$8</c:f>
              <c:strCache>
                <c:ptCount val="7"/>
                <c:pt idx="0">
                  <c:v>Förälder föräldrar vårdnadshavare</c:v>
                </c:pt>
                <c:pt idx="1">
                  <c:v>Lärare/annan skolpersonal</c:v>
                </c:pt>
                <c:pt idx="2">
                  <c:v>Fritidsgårds- personal</c:v>
                </c:pt>
                <c:pt idx="3">
                  <c:v>Annan vuxen</c:v>
                </c:pt>
                <c:pt idx="4">
                  <c:v>Syskon </c:v>
                </c:pt>
                <c:pt idx="5">
                  <c:v>Kompis</c:v>
                </c:pt>
                <c:pt idx="6">
                  <c:v>Ingen</c:v>
                </c:pt>
              </c:strCache>
            </c:strRef>
          </c:cat>
          <c:val>
            <c:numRef>
              <c:f>Blad1!$D$2:$D$8</c:f>
              <c:numCache>
                <c:formatCode>General</c:formatCode>
                <c:ptCount val="7"/>
                <c:pt idx="0">
                  <c:v>79.2</c:v>
                </c:pt>
                <c:pt idx="1">
                  <c:v>28.4</c:v>
                </c:pt>
                <c:pt idx="2">
                  <c:v>0.8</c:v>
                </c:pt>
                <c:pt idx="3">
                  <c:v>20</c:v>
                </c:pt>
                <c:pt idx="4">
                  <c:v>36.799999999999997</c:v>
                </c:pt>
                <c:pt idx="5">
                  <c:v>64.8</c:v>
                </c:pt>
                <c:pt idx="6">
                  <c:v>3.6</c:v>
                </c:pt>
              </c:numCache>
            </c:numRef>
          </c:val>
          <c:extLst>
            <c:ext xmlns:c16="http://schemas.microsoft.com/office/drawing/2014/chart" uri="{C3380CC4-5D6E-409C-BE32-E72D297353CC}">
              <c16:uniqueId val="{00000000-D274-4A8A-B19B-975C0A6B6ADC}"/>
            </c:ext>
          </c:extLst>
        </c:ser>
        <c:dLbls>
          <c:showLegendKey val="0"/>
          <c:showVal val="0"/>
          <c:showCatName val="0"/>
          <c:showSerName val="0"/>
          <c:showPercent val="0"/>
          <c:showBubbleSize val="0"/>
        </c:dLbls>
        <c:gapWidth val="150"/>
        <c:axId val="68777856"/>
        <c:axId val="68779392"/>
      </c:barChart>
      <c:catAx>
        <c:axId val="68777856"/>
        <c:scaling>
          <c:orientation val="minMax"/>
        </c:scaling>
        <c:delete val="0"/>
        <c:axPos val="b"/>
        <c:numFmt formatCode="General" sourceLinked="0"/>
        <c:majorTickMark val="out"/>
        <c:minorTickMark val="none"/>
        <c:tickLblPos val="nextTo"/>
        <c:txPr>
          <a:bodyPr/>
          <a:lstStyle/>
          <a:p>
            <a:pPr>
              <a:defRPr sz="1120" baseline="0">
                <a:latin typeface="Calibri Light" pitchFamily="34" charset="0"/>
              </a:defRPr>
            </a:pPr>
            <a:endParaRPr lang="sv-SE"/>
          </a:p>
        </c:txPr>
        <c:crossAx val="68779392"/>
        <c:crosses val="autoZero"/>
        <c:auto val="1"/>
        <c:lblAlgn val="ctr"/>
        <c:lblOffset val="100"/>
        <c:noMultiLvlLbl val="0"/>
      </c:catAx>
      <c:valAx>
        <c:axId val="68779392"/>
        <c:scaling>
          <c:orientation val="minMax"/>
          <c:max val="100"/>
        </c:scaling>
        <c:delete val="0"/>
        <c:axPos val="l"/>
        <c:majorGridlines/>
        <c:title>
          <c:tx>
            <c:rich>
              <a:bodyPr rot="-5400000" vert="horz"/>
              <a:lstStyle/>
              <a:p>
                <a:pPr>
                  <a:defRPr/>
                </a:pPr>
                <a:r>
                  <a:rPr lang="sv-SE" sz="2000" b="0" dirty="0" smtClean="0">
                    <a:latin typeface="Calibri Light" pitchFamily="34" charset="0"/>
                  </a:rPr>
                  <a:t>Andel i procent</a:t>
                </a:r>
                <a:endParaRPr lang="sv-SE" sz="2000" b="0" dirty="0">
                  <a:latin typeface="Calibri Light" pitchFamily="34" charset="0"/>
                </a:endParaRPr>
              </a:p>
            </c:rich>
          </c:tx>
          <c:overlay val="0"/>
        </c:title>
        <c:numFmt formatCode="General" sourceLinked="0"/>
        <c:majorTickMark val="out"/>
        <c:minorTickMark val="none"/>
        <c:tickLblPos val="nextTo"/>
        <c:txPr>
          <a:bodyPr/>
          <a:lstStyle/>
          <a:p>
            <a:pPr>
              <a:defRPr>
                <a:latin typeface="Calibri Light" pitchFamily="34" charset="0"/>
              </a:defRPr>
            </a:pPr>
            <a:endParaRPr lang="sv-SE"/>
          </a:p>
        </c:txPr>
        <c:crossAx val="68777856"/>
        <c:crosses val="autoZero"/>
        <c:crossBetween val="between"/>
      </c:valAx>
    </c:plotArea>
    <c:legend>
      <c:legendPos val="r"/>
      <c:layout>
        <c:manualLayout>
          <c:xMode val="edge"/>
          <c:yMode val="edge"/>
          <c:x val="0.89704208848893874"/>
          <c:y val="0.3567954775024022"/>
          <c:w val="9.2675056242969622E-2"/>
          <c:h val="0.21333323380890543"/>
        </c:manualLayout>
      </c:layout>
      <c:overlay val="0"/>
      <c:txPr>
        <a:bodyPr/>
        <a:lstStyle/>
        <a:p>
          <a:pPr>
            <a:defRPr>
              <a:latin typeface="Calibri Light" panose="020F0302020204030204" pitchFamily="34" charset="0"/>
            </a:defRPr>
          </a:pPr>
          <a:endParaRPr lang="sv-SE"/>
        </a:p>
      </c:txPr>
    </c:legend>
    <c:plotVisOnly val="1"/>
    <c:dispBlanksAs val="gap"/>
    <c:showDLblsOverMax val="0"/>
  </c:chart>
  <c:txPr>
    <a:bodyPr/>
    <a:lstStyle/>
    <a:p>
      <a:pPr>
        <a:defRPr sz="1800"/>
      </a:pPr>
      <a:endParaRPr lang="sv-SE"/>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498652512185977"/>
          <c:y val="4.0993539269129818E-2"/>
          <c:w val="0.74080556336707915"/>
          <c:h val="0.77449364021804967"/>
        </c:manualLayout>
      </c:layout>
      <c:barChart>
        <c:barDir val="col"/>
        <c:grouping val="clustered"/>
        <c:varyColors val="0"/>
        <c:ser>
          <c:idx val="0"/>
          <c:order val="0"/>
          <c:tx>
            <c:strRef>
              <c:f>Blad1!$B$1</c:f>
              <c:strCache>
                <c:ptCount val="1"/>
                <c:pt idx="0">
                  <c:v>Flickor</c:v>
                </c:pt>
              </c:strCache>
            </c:strRef>
          </c:tx>
          <c:spPr>
            <a:solidFill>
              <a:schemeClr val="accent2"/>
            </a:solidFill>
          </c:spPr>
          <c:invertIfNegative val="0"/>
          <c:cat>
            <c:strRef>
              <c:f>Blad1!$A$2:$A$8</c:f>
              <c:strCache>
                <c:ptCount val="7"/>
                <c:pt idx="0">
                  <c:v>Förälder föräldrar vårdnadshavare</c:v>
                </c:pt>
                <c:pt idx="1">
                  <c:v>Lärare/annan skolpersonal</c:v>
                </c:pt>
                <c:pt idx="2">
                  <c:v>Fritidsgårds- personal</c:v>
                </c:pt>
                <c:pt idx="3">
                  <c:v>Annan vuxen</c:v>
                </c:pt>
                <c:pt idx="4">
                  <c:v>Syskon </c:v>
                </c:pt>
                <c:pt idx="5">
                  <c:v>Kompis</c:v>
                </c:pt>
                <c:pt idx="6">
                  <c:v>Ingen</c:v>
                </c:pt>
              </c:strCache>
            </c:strRef>
          </c:cat>
          <c:val>
            <c:numRef>
              <c:f>Blad1!$B$2:$B$8</c:f>
              <c:numCache>
                <c:formatCode>General</c:formatCode>
                <c:ptCount val="7"/>
                <c:pt idx="0">
                  <c:v>77.599999999999994</c:v>
                </c:pt>
                <c:pt idx="1">
                  <c:v>28.4</c:v>
                </c:pt>
                <c:pt idx="2">
                  <c:v>0</c:v>
                </c:pt>
                <c:pt idx="3">
                  <c:v>23.3</c:v>
                </c:pt>
                <c:pt idx="4">
                  <c:v>43.1</c:v>
                </c:pt>
                <c:pt idx="5">
                  <c:v>73.3</c:v>
                </c:pt>
                <c:pt idx="6">
                  <c:v>4.3</c:v>
                </c:pt>
              </c:numCache>
            </c:numRef>
          </c:val>
          <c:extLst>
            <c:ext xmlns:c16="http://schemas.microsoft.com/office/drawing/2014/chart" uri="{C3380CC4-5D6E-409C-BE32-E72D297353CC}">
              <c16:uniqueId val="{00000000-E168-44BC-B998-CAFD36BF79AF}"/>
            </c:ext>
          </c:extLst>
        </c:ser>
        <c:ser>
          <c:idx val="1"/>
          <c:order val="1"/>
          <c:tx>
            <c:strRef>
              <c:f>Blad1!$C$1</c:f>
              <c:strCache>
                <c:ptCount val="1"/>
                <c:pt idx="0">
                  <c:v>Pojkar</c:v>
                </c:pt>
              </c:strCache>
            </c:strRef>
          </c:tx>
          <c:spPr>
            <a:solidFill>
              <a:schemeClr val="accent1"/>
            </a:solidFill>
          </c:spPr>
          <c:invertIfNegative val="0"/>
          <c:cat>
            <c:strRef>
              <c:f>Blad1!$A$2:$A$8</c:f>
              <c:strCache>
                <c:ptCount val="7"/>
                <c:pt idx="0">
                  <c:v>Förälder föräldrar vårdnadshavare</c:v>
                </c:pt>
                <c:pt idx="1">
                  <c:v>Lärare/annan skolpersonal</c:v>
                </c:pt>
                <c:pt idx="2">
                  <c:v>Fritidsgårds- personal</c:v>
                </c:pt>
                <c:pt idx="3">
                  <c:v>Annan vuxen</c:v>
                </c:pt>
                <c:pt idx="4">
                  <c:v>Syskon </c:v>
                </c:pt>
                <c:pt idx="5">
                  <c:v>Kompis</c:v>
                </c:pt>
                <c:pt idx="6">
                  <c:v>Ingen</c:v>
                </c:pt>
              </c:strCache>
            </c:strRef>
          </c:cat>
          <c:val>
            <c:numRef>
              <c:f>Blad1!$C$2:$C$8</c:f>
              <c:numCache>
                <c:formatCode>General</c:formatCode>
                <c:ptCount val="7"/>
                <c:pt idx="0">
                  <c:v>84.6</c:v>
                </c:pt>
                <c:pt idx="1">
                  <c:v>30.9</c:v>
                </c:pt>
                <c:pt idx="2">
                  <c:v>1.6</c:v>
                </c:pt>
                <c:pt idx="3">
                  <c:v>17.100000000000001</c:v>
                </c:pt>
                <c:pt idx="4">
                  <c:v>33.299999999999997</c:v>
                </c:pt>
                <c:pt idx="5">
                  <c:v>60.2</c:v>
                </c:pt>
                <c:pt idx="6">
                  <c:v>0.8</c:v>
                </c:pt>
              </c:numCache>
            </c:numRef>
          </c:val>
          <c:extLst>
            <c:ext xmlns:c16="http://schemas.microsoft.com/office/drawing/2014/chart" uri="{C3380CC4-5D6E-409C-BE32-E72D297353CC}">
              <c16:uniqueId val="{00000000-980B-4216-8A00-BE39EE1DF305}"/>
            </c:ext>
          </c:extLst>
        </c:ser>
        <c:dLbls>
          <c:showLegendKey val="0"/>
          <c:showVal val="0"/>
          <c:showCatName val="0"/>
          <c:showSerName val="0"/>
          <c:showPercent val="0"/>
          <c:showBubbleSize val="0"/>
        </c:dLbls>
        <c:gapWidth val="150"/>
        <c:axId val="68777856"/>
        <c:axId val="68779392"/>
      </c:barChart>
      <c:catAx>
        <c:axId val="68777856"/>
        <c:scaling>
          <c:orientation val="minMax"/>
        </c:scaling>
        <c:delete val="0"/>
        <c:axPos val="b"/>
        <c:numFmt formatCode="General" sourceLinked="0"/>
        <c:majorTickMark val="out"/>
        <c:minorTickMark val="none"/>
        <c:tickLblPos val="nextTo"/>
        <c:txPr>
          <a:bodyPr/>
          <a:lstStyle/>
          <a:p>
            <a:pPr>
              <a:defRPr sz="1030" baseline="0">
                <a:latin typeface="Calibri Light" pitchFamily="34" charset="0"/>
              </a:defRPr>
            </a:pPr>
            <a:endParaRPr lang="sv-SE"/>
          </a:p>
        </c:txPr>
        <c:crossAx val="68779392"/>
        <c:crosses val="autoZero"/>
        <c:auto val="1"/>
        <c:lblAlgn val="ctr"/>
        <c:lblOffset val="100"/>
        <c:noMultiLvlLbl val="0"/>
      </c:catAx>
      <c:valAx>
        <c:axId val="68779392"/>
        <c:scaling>
          <c:orientation val="minMax"/>
          <c:max val="100"/>
        </c:scaling>
        <c:delete val="0"/>
        <c:axPos val="l"/>
        <c:majorGridlines/>
        <c:title>
          <c:tx>
            <c:rich>
              <a:bodyPr rot="-5400000" vert="horz"/>
              <a:lstStyle/>
              <a:p>
                <a:pPr>
                  <a:defRPr/>
                </a:pPr>
                <a:r>
                  <a:rPr lang="sv-SE" sz="2000" b="0" dirty="0" smtClean="0">
                    <a:latin typeface="Calibri Light" pitchFamily="34" charset="0"/>
                  </a:rPr>
                  <a:t>Andel i procent</a:t>
                </a:r>
                <a:endParaRPr lang="sv-SE" sz="2000" b="0" dirty="0">
                  <a:latin typeface="Calibri Light" pitchFamily="34" charset="0"/>
                </a:endParaRPr>
              </a:p>
            </c:rich>
          </c:tx>
          <c:overlay val="0"/>
        </c:title>
        <c:numFmt formatCode="General" sourceLinked="0"/>
        <c:majorTickMark val="out"/>
        <c:minorTickMark val="none"/>
        <c:tickLblPos val="nextTo"/>
        <c:txPr>
          <a:bodyPr/>
          <a:lstStyle/>
          <a:p>
            <a:pPr>
              <a:defRPr>
                <a:latin typeface="Calibri Light" pitchFamily="34" charset="0"/>
              </a:defRPr>
            </a:pPr>
            <a:endParaRPr lang="sv-SE"/>
          </a:p>
        </c:txPr>
        <c:crossAx val="68777856"/>
        <c:crosses val="autoZero"/>
        <c:crossBetween val="between"/>
      </c:valAx>
    </c:plotArea>
    <c:legend>
      <c:legendPos val="r"/>
      <c:layout>
        <c:manualLayout>
          <c:xMode val="edge"/>
          <c:yMode val="edge"/>
          <c:x val="0.87918494563179606"/>
          <c:y val="0.37755077730668279"/>
          <c:w val="0.10891029246344207"/>
          <c:h val="0.1423343428225318"/>
        </c:manualLayout>
      </c:layout>
      <c:overlay val="0"/>
      <c:txPr>
        <a:bodyPr/>
        <a:lstStyle/>
        <a:p>
          <a:pPr>
            <a:defRPr>
              <a:latin typeface="Calibri Light" panose="020F0302020204030204" pitchFamily="34" charset="0"/>
            </a:defRPr>
          </a:pPr>
          <a:endParaRPr lang="sv-SE"/>
        </a:p>
      </c:txPr>
    </c:legend>
    <c:plotVisOnly val="1"/>
    <c:dispBlanksAs val="gap"/>
    <c:showDLblsOverMax val="0"/>
  </c:chart>
  <c:txPr>
    <a:bodyPr/>
    <a:lstStyle/>
    <a:p>
      <a:pPr>
        <a:defRPr sz="1800"/>
      </a:pPr>
      <a:endParaRPr lang="sv-SE"/>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Blad1!$B$1</c:f>
              <c:strCache>
                <c:ptCount val="1"/>
                <c:pt idx="0">
                  <c:v>Årskurs 7</c:v>
                </c:pt>
              </c:strCache>
            </c:strRef>
          </c:tx>
          <c:spPr>
            <a:solidFill>
              <a:srgbClr val="92D050"/>
            </a:solidFill>
          </c:spPr>
          <c:invertIfNegative val="0"/>
          <c:cat>
            <c:strRef>
              <c:f>Blad1!$A$2:$A$5</c:f>
              <c:strCache>
                <c:ptCount val="4"/>
                <c:pt idx="0">
                  <c:v>Varit berusad</c:v>
                </c:pt>
                <c:pt idx="1">
                  <c:v>Intensiv- konsumerar</c:v>
                </c:pt>
                <c:pt idx="2">
                  <c:v>Röker ibland eller dagligen</c:v>
                </c:pt>
                <c:pt idx="3">
                  <c:v>Har använt narkotika</c:v>
                </c:pt>
              </c:strCache>
            </c:strRef>
          </c:cat>
          <c:val>
            <c:numRef>
              <c:f>Blad1!$B$2:$B$5</c:f>
              <c:numCache>
                <c:formatCode>General</c:formatCode>
                <c:ptCount val="4"/>
                <c:pt idx="0">
                  <c:v>2.86</c:v>
                </c:pt>
                <c:pt idx="1">
                  <c:v>0.71</c:v>
                </c:pt>
                <c:pt idx="2">
                  <c:v>1.4</c:v>
                </c:pt>
                <c:pt idx="3">
                  <c:v>0</c:v>
                </c:pt>
              </c:numCache>
            </c:numRef>
          </c:val>
          <c:extLst>
            <c:ext xmlns:c16="http://schemas.microsoft.com/office/drawing/2014/chart" uri="{C3380CC4-5D6E-409C-BE32-E72D297353CC}">
              <c16:uniqueId val="{00000000-5A3A-4DCC-9CC1-99F0D5D19C69}"/>
            </c:ext>
          </c:extLst>
        </c:ser>
        <c:ser>
          <c:idx val="1"/>
          <c:order val="1"/>
          <c:tx>
            <c:strRef>
              <c:f>Blad1!$C$1</c:f>
              <c:strCache>
                <c:ptCount val="1"/>
                <c:pt idx="0">
                  <c:v>Årskurs 8</c:v>
                </c:pt>
              </c:strCache>
            </c:strRef>
          </c:tx>
          <c:spPr>
            <a:solidFill>
              <a:srgbClr val="FFC000"/>
            </a:solidFill>
          </c:spPr>
          <c:invertIfNegative val="0"/>
          <c:cat>
            <c:strRef>
              <c:f>Blad1!$A$2:$A$5</c:f>
              <c:strCache>
                <c:ptCount val="4"/>
                <c:pt idx="0">
                  <c:v>Varit berusad</c:v>
                </c:pt>
                <c:pt idx="1">
                  <c:v>Intensiv- konsumerar</c:v>
                </c:pt>
                <c:pt idx="2">
                  <c:v>Röker ibland eller dagligen</c:v>
                </c:pt>
                <c:pt idx="3">
                  <c:v>Har använt narkotika</c:v>
                </c:pt>
              </c:strCache>
            </c:strRef>
          </c:cat>
          <c:val>
            <c:numRef>
              <c:f>Blad1!$C$2:$C$5</c:f>
              <c:numCache>
                <c:formatCode>General</c:formatCode>
                <c:ptCount val="4"/>
                <c:pt idx="0">
                  <c:v>3.42</c:v>
                </c:pt>
                <c:pt idx="1">
                  <c:v>0.85</c:v>
                </c:pt>
                <c:pt idx="2">
                  <c:v>0.9</c:v>
                </c:pt>
                <c:pt idx="3">
                  <c:v>1.7</c:v>
                </c:pt>
              </c:numCache>
            </c:numRef>
          </c:val>
          <c:extLst>
            <c:ext xmlns:c16="http://schemas.microsoft.com/office/drawing/2014/chart" uri="{C3380CC4-5D6E-409C-BE32-E72D297353CC}">
              <c16:uniqueId val="{00000001-5A3A-4DCC-9CC1-99F0D5D19C69}"/>
            </c:ext>
          </c:extLst>
        </c:ser>
        <c:ser>
          <c:idx val="2"/>
          <c:order val="2"/>
          <c:tx>
            <c:strRef>
              <c:f>Blad1!$D$1</c:f>
              <c:strCache>
                <c:ptCount val="1"/>
                <c:pt idx="0">
                  <c:v>Årskurs 9</c:v>
                </c:pt>
              </c:strCache>
            </c:strRef>
          </c:tx>
          <c:spPr>
            <a:solidFill>
              <a:srgbClr val="7030A0"/>
            </a:solidFill>
          </c:spPr>
          <c:invertIfNegative val="0"/>
          <c:cat>
            <c:strRef>
              <c:f>Blad1!$A$2:$A$5</c:f>
              <c:strCache>
                <c:ptCount val="4"/>
                <c:pt idx="0">
                  <c:v>Varit berusad</c:v>
                </c:pt>
                <c:pt idx="1">
                  <c:v>Intensiv- konsumerar</c:v>
                </c:pt>
                <c:pt idx="2">
                  <c:v>Röker ibland eller dagligen</c:v>
                </c:pt>
                <c:pt idx="3">
                  <c:v>Har använt narkotika</c:v>
                </c:pt>
              </c:strCache>
            </c:strRef>
          </c:cat>
          <c:val>
            <c:numRef>
              <c:f>Blad1!$D$2:$D$5</c:f>
              <c:numCache>
                <c:formatCode>General</c:formatCode>
                <c:ptCount val="4"/>
                <c:pt idx="0">
                  <c:v>11.76</c:v>
                </c:pt>
                <c:pt idx="1">
                  <c:v>5.88</c:v>
                </c:pt>
                <c:pt idx="2">
                  <c:v>3.9</c:v>
                </c:pt>
                <c:pt idx="3">
                  <c:v>1</c:v>
                </c:pt>
              </c:numCache>
            </c:numRef>
          </c:val>
          <c:extLst>
            <c:ext xmlns:c16="http://schemas.microsoft.com/office/drawing/2014/chart" uri="{C3380CC4-5D6E-409C-BE32-E72D297353CC}">
              <c16:uniqueId val="{00000002-5A3A-4DCC-9CC1-99F0D5D19C69}"/>
            </c:ext>
          </c:extLst>
        </c:ser>
        <c:ser>
          <c:idx val="3"/>
          <c:order val="3"/>
          <c:tx>
            <c:strRef>
              <c:f>Blad1!$E$1</c:f>
              <c:strCache>
                <c:ptCount val="1"/>
                <c:pt idx="0">
                  <c:v>Gymnasiet år 1</c:v>
                </c:pt>
              </c:strCache>
            </c:strRef>
          </c:tx>
          <c:spPr>
            <a:solidFill>
              <a:schemeClr val="accent4"/>
            </a:solidFill>
          </c:spPr>
          <c:invertIfNegative val="0"/>
          <c:cat>
            <c:strRef>
              <c:f>Blad1!$A$2:$A$5</c:f>
              <c:strCache>
                <c:ptCount val="4"/>
                <c:pt idx="0">
                  <c:v>Varit berusad</c:v>
                </c:pt>
                <c:pt idx="1">
                  <c:v>Intensiv- konsumerar</c:v>
                </c:pt>
                <c:pt idx="2">
                  <c:v>Röker ibland eller dagligen</c:v>
                </c:pt>
                <c:pt idx="3">
                  <c:v>Har använt narkotika</c:v>
                </c:pt>
              </c:strCache>
            </c:strRef>
          </c:cat>
          <c:val>
            <c:numRef>
              <c:f>Blad1!$E$2:$E$5</c:f>
              <c:numCache>
                <c:formatCode>General</c:formatCode>
                <c:ptCount val="4"/>
                <c:pt idx="0">
                  <c:v>34.58</c:v>
                </c:pt>
                <c:pt idx="1">
                  <c:v>12.15</c:v>
                </c:pt>
                <c:pt idx="2">
                  <c:v>7.4</c:v>
                </c:pt>
                <c:pt idx="3">
                  <c:v>3.7</c:v>
                </c:pt>
              </c:numCache>
            </c:numRef>
          </c:val>
          <c:extLst>
            <c:ext xmlns:c16="http://schemas.microsoft.com/office/drawing/2014/chart" uri="{C3380CC4-5D6E-409C-BE32-E72D297353CC}">
              <c16:uniqueId val="{00000003-5A3A-4DCC-9CC1-99F0D5D19C69}"/>
            </c:ext>
          </c:extLst>
        </c:ser>
        <c:ser>
          <c:idx val="4"/>
          <c:order val="4"/>
          <c:tx>
            <c:strRef>
              <c:f>Blad1!$F$1</c:f>
              <c:strCache>
                <c:ptCount val="1"/>
                <c:pt idx="0">
                  <c:v>Gymnasiet år 2</c:v>
                </c:pt>
              </c:strCache>
            </c:strRef>
          </c:tx>
          <c:spPr>
            <a:solidFill>
              <a:schemeClr val="accent1"/>
            </a:solidFill>
          </c:spPr>
          <c:invertIfNegative val="0"/>
          <c:cat>
            <c:strRef>
              <c:f>Blad1!$A$2:$A$5</c:f>
              <c:strCache>
                <c:ptCount val="4"/>
                <c:pt idx="0">
                  <c:v>Varit berusad</c:v>
                </c:pt>
                <c:pt idx="1">
                  <c:v>Intensiv- konsumerar</c:v>
                </c:pt>
                <c:pt idx="2">
                  <c:v>Röker ibland eller dagligen</c:v>
                </c:pt>
                <c:pt idx="3">
                  <c:v>Har använt narkotika</c:v>
                </c:pt>
              </c:strCache>
            </c:strRef>
          </c:cat>
          <c:val>
            <c:numRef>
              <c:f>Blad1!$F$2:$F$5</c:f>
              <c:numCache>
                <c:formatCode>General</c:formatCode>
                <c:ptCount val="4"/>
                <c:pt idx="0">
                  <c:v>42.42</c:v>
                </c:pt>
                <c:pt idx="1">
                  <c:v>22.73</c:v>
                </c:pt>
                <c:pt idx="2">
                  <c:v>10.6</c:v>
                </c:pt>
                <c:pt idx="3">
                  <c:v>10.6</c:v>
                </c:pt>
              </c:numCache>
            </c:numRef>
          </c:val>
          <c:extLst>
            <c:ext xmlns:c16="http://schemas.microsoft.com/office/drawing/2014/chart" uri="{C3380CC4-5D6E-409C-BE32-E72D297353CC}">
              <c16:uniqueId val="{00000000-0136-4ABA-81B8-95D445474A71}"/>
            </c:ext>
          </c:extLst>
        </c:ser>
        <c:ser>
          <c:idx val="5"/>
          <c:order val="5"/>
          <c:tx>
            <c:strRef>
              <c:f>Blad1!$G$1</c:f>
              <c:strCache>
                <c:ptCount val="1"/>
                <c:pt idx="0">
                  <c:v>Gymnasiet år 3</c:v>
                </c:pt>
              </c:strCache>
            </c:strRef>
          </c:tx>
          <c:spPr>
            <a:solidFill>
              <a:schemeClr val="accent2"/>
            </a:solidFill>
          </c:spPr>
          <c:invertIfNegative val="0"/>
          <c:cat>
            <c:strRef>
              <c:f>Blad1!$A$2:$A$5</c:f>
              <c:strCache>
                <c:ptCount val="4"/>
                <c:pt idx="0">
                  <c:v>Varit berusad</c:v>
                </c:pt>
                <c:pt idx="1">
                  <c:v>Intensiv- konsumerar</c:v>
                </c:pt>
                <c:pt idx="2">
                  <c:v>Röker ibland eller dagligen</c:v>
                </c:pt>
                <c:pt idx="3">
                  <c:v>Har använt narkotika</c:v>
                </c:pt>
              </c:strCache>
            </c:strRef>
          </c:cat>
          <c:val>
            <c:numRef>
              <c:f>Blad1!$G$2:$G$5</c:f>
              <c:numCache>
                <c:formatCode>General</c:formatCode>
                <c:ptCount val="4"/>
                <c:pt idx="0">
                  <c:v>65</c:v>
                </c:pt>
                <c:pt idx="1">
                  <c:v>41.25</c:v>
                </c:pt>
                <c:pt idx="2">
                  <c:v>16.2</c:v>
                </c:pt>
                <c:pt idx="3">
                  <c:v>10.4</c:v>
                </c:pt>
              </c:numCache>
            </c:numRef>
          </c:val>
          <c:extLst>
            <c:ext xmlns:c16="http://schemas.microsoft.com/office/drawing/2014/chart" uri="{C3380CC4-5D6E-409C-BE32-E72D297353CC}">
              <c16:uniqueId val="{00000001-0136-4ABA-81B8-95D445474A71}"/>
            </c:ext>
          </c:extLst>
        </c:ser>
        <c:dLbls>
          <c:showLegendKey val="0"/>
          <c:showVal val="0"/>
          <c:showCatName val="0"/>
          <c:showSerName val="0"/>
          <c:showPercent val="0"/>
          <c:showBubbleSize val="0"/>
        </c:dLbls>
        <c:gapWidth val="150"/>
        <c:axId val="88434560"/>
        <c:axId val="88675456"/>
      </c:barChart>
      <c:catAx>
        <c:axId val="88434560"/>
        <c:scaling>
          <c:orientation val="minMax"/>
        </c:scaling>
        <c:delete val="0"/>
        <c:axPos val="b"/>
        <c:numFmt formatCode="General" sourceLinked="0"/>
        <c:majorTickMark val="out"/>
        <c:minorTickMark val="none"/>
        <c:tickLblPos val="nextTo"/>
        <c:txPr>
          <a:bodyPr/>
          <a:lstStyle/>
          <a:p>
            <a:pPr>
              <a:defRPr>
                <a:latin typeface="Calibri Light" pitchFamily="34" charset="0"/>
              </a:defRPr>
            </a:pPr>
            <a:endParaRPr lang="sv-SE"/>
          </a:p>
        </c:txPr>
        <c:crossAx val="88675456"/>
        <c:crosses val="autoZero"/>
        <c:auto val="1"/>
        <c:lblAlgn val="ctr"/>
        <c:lblOffset val="100"/>
        <c:noMultiLvlLbl val="0"/>
      </c:catAx>
      <c:valAx>
        <c:axId val="88675456"/>
        <c:scaling>
          <c:orientation val="minMax"/>
        </c:scaling>
        <c:delete val="0"/>
        <c:axPos val="l"/>
        <c:majorGridlines/>
        <c:title>
          <c:tx>
            <c:rich>
              <a:bodyPr rot="-5400000" vert="horz"/>
              <a:lstStyle/>
              <a:p>
                <a:pPr>
                  <a:defRPr/>
                </a:pPr>
                <a:r>
                  <a:rPr lang="sv-SE" sz="2000" b="0" dirty="0" smtClean="0">
                    <a:latin typeface="Calibri Light" pitchFamily="34" charset="0"/>
                  </a:rPr>
                  <a:t>Andel i procent</a:t>
                </a:r>
                <a:endParaRPr lang="sv-SE" sz="2000" b="0" dirty="0">
                  <a:latin typeface="Calibri Light" pitchFamily="34" charset="0"/>
                </a:endParaRPr>
              </a:p>
            </c:rich>
          </c:tx>
          <c:overlay val="0"/>
        </c:title>
        <c:numFmt formatCode="General" sourceLinked="0"/>
        <c:majorTickMark val="out"/>
        <c:minorTickMark val="none"/>
        <c:tickLblPos val="nextTo"/>
        <c:txPr>
          <a:bodyPr/>
          <a:lstStyle/>
          <a:p>
            <a:pPr>
              <a:defRPr>
                <a:latin typeface="Calibri Light" pitchFamily="34" charset="0"/>
              </a:defRPr>
            </a:pPr>
            <a:endParaRPr lang="sv-SE"/>
          </a:p>
        </c:txPr>
        <c:crossAx val="88434560"/>
        <c:crosses val="autoZero"/>
        <c:crossBetween val="between"/>
      </c:valAx>
    </c:plotArea>
    <c:legend>
      <c:legendPos val="r"/>
      <c:overlay val="0"/>
      <c:txPr>
        <a:bodyPr/>
        <a:lstStyle/>
        <a:p>
          <a:pPr>
            <a:defRPr>
              <a:latin typeface="Calibri Light" pitchFamily="34" charset="0"/>
            </a:defRPr>
          </a:pPr>
          <a:endParaRPr lang="sv-SE"/>
        </a:p>
      </c:txPr>
    </c:legend>
    <c:plotVisOnly val="1"/>
    <c:dispBlanksAs val="gap"/>
    <c:showDLblsOverMax val="0"/>
  </c:chart>
  <c:txPr>
    <a:bodyPr/>
    <a:lstStyle/>
    <a:p>
      <a:pPr>
        <a:defRPr sz="1800"/>
      </a:pPr>
      <a:endParaRPr lang="sv-SE"/>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Blad1!$B$1</c:f>
              <c:strCache>
                <c:ptCount val="1"/>
                <c:pt idx="0">
                  <c:v>Årskurs 1</c:v>
                </c:pt>
              </c:strCache>
            </c:strRef>
          </c:tx>
          <c:spPr>
            <a:solidFill>
              <a:schemeClr val="accent4"/>
            </a:solidFill>
          </c:spPr>
          <c:invertIfNegative val="0"/>
          <c:cat>
            <c:strRef>
              <c:f>Blad1!$A$2:$A$6</c:f>
              <c:strCache>
                <c:ptCount val="5"/>
                <c:pt idx="0">
                  <c:v>Druckit alkohol</c:v>
                </c:pt>
                <c:pt idx="1">
                  <c:v>Varit berusad</c:v>
                </c:pt>
                <c:pt idx="2">
                  <c:v>Intensiv- konsumerar</c:v>
                </c:pt>
                <c:pt idx="3">
                  <c:v>Röker/har rökt</c:v>
                </c:pt>
                <c:pt idx="4">
                  <c:v>Har använt narkotika</c:v>
                </c:pt>
              </c:strCache>
            </c:strRef>
          </c:cat>
          <c:val>
            <c:numRef>
              <c:f>Blad1!$B$2:$B$6</c:f>
              <c:numCache>
                <c:formatCode>General</c:formatCode>
                <c:ptCount val="5"/>
                <c:pt idx="0">
                  <c:v>52.34</c:v>
                </c:pt>
                <c:pt idx="1">
                  <c:v>34.58</c:v>
                </c:pt>
                <c:pt idx="2">
                  <c:v>12.15</c:v>
                </c:pt>
                <c:pt idx="3">
                  <c:v>30.8</c:v>
                </c:pt>
                <c:pt idx="4">
                  <c:v>3.7</c:v>
                </c:pt>
              </c:numCache>
            </c:numRef>
          </c:val>
          <c:extLst>
            <c:ext xmlns:c16="http://schemas.microsoft.com/office/drawing/2014/chart" uri="{C3380CC4-5D6E-409C-BE32-E72D297353CC}">
              <c16:uniqueId val="{00000000-77F5-4CB4-8ABE-4070F91018ED}"/>
            </c:ext>
          </c:extLst>
        </c:ser>
        <c:ser>
          <c:idx val="1"/>
          <c:order val="1"/>
          <c:tx>
            <c:strRef>
              <c:f>Blad1!$C$1</c:f>
              <c:strCache>
                <c:ptCount val="1"/>
                <c:pt idx="0">
                  <c:v>Årskurs 2</c:v>
                </c:pt>
              </c:strCache>
            </c:strRef>
          </c:tx>
          <c:spPr>
            <a:solidFill>
              <a:schemeClr val="accent1"/>
            </a:solidFill>
          </c:spPr>
          <c:invertIfNegative val="0"/>
          <c:cat>
            <c:strRef>
              <c:f>Blad1!$A$2:$A$6</c:f>
              <c:strCache>
                <c:ptCount val="5"/>
                <c:pt idx="0">
                  <c:v>Druckit alkohol</c:v>
                </c:pt>
                <c:pt idx="1">
                  <c:v>Varit berusad</c:v>
                </c:pt>
                <c:pt idx="2">
                  <c:v>Intensiv- konsumerar</c:v>
                </c:pt>
                <c:pt idx="3">
                  <c:v>Röker/har rökt</c:v>
                </c:pt>
                <c:pt idx="4">
                  <c:v>Har använt narkotika</c:v>
                </c:pt>
              </c:strCache>
            </c:strRef>
          </c:cat>
          <c:val>
            <c:numRef>
              <c:f>Blad1!$C$2:$C$6</c:f>
              <c:numCache>
                <c:formatCode>General</c:formatCode>
                <c:ptCount val="5"/>
                <c:pt idx="0">
                  <c:v>59.09</c:v>
                </c:pt>
                <c:pt idx="1">
                  <c:v>42.42</c:v>
                </c:pt>
                <c:pt idx="2">
                  <c:v>22.73</c:v>
                </c:pt>
                <c:pt idx="3">
                  <c:v>39.4</c:v>
                </c:pt>
                <c:pt idx="4">
                  <c:v>10.6</c:v>
                </c:pt>
              </c:numCache>
            </c:numRef>
          </c:val>
          <c:extLst>
            <c:ext xmlns:c16="http://schemas.microsoft.com/office/drawing/2014/chart" uri="{C3380CC4-5D6E-409C-BE32-E72D297353CC}">
              <c16:uniqueId val="{00000001-77F5-4CB4-8ABE-4070F91018ED}"/>
            </c:ext>
          </c:extLst>
        </c:ser>
        <c:ser>
          <c:idx val="2"/>
          <c:order val="2"/>
          <c:tx>
            <c:strRef>
              <c:f>Blad1!$D$1</c:f>
              <c:strCache>
                <c:ptCount val="1"/>
                <c:pt idx="0">
                  <c:v>Årskurs 3</c:v>
                </c:pt>
              </c:strCache>
            </c:strRef>
          </c:tx>
          <c:spPr>
            <a:solidFill>
              <a:schemeClr val="accent2"/>
            </a:solidFill>
          </c:spPr>
          <c:invertIfNegative val="0"/>
          <c:cat>
            <c:strRef>
              <c:f>Blad1!$A$2:$A$6</c:f>
              <c:strCache>
                <c:ptCount val="5"/>
                <c:pt idx="0">
                  <c:v>Druckit alkohol</c:v>
                </c:pt>
                <c:pt idx="1">
                  <c:v>Varit berusad</c:v>
                </c:pt>
                <c:pt idx="2">
                  <c:v>Intensiv- konsumerar</c:v>
                </c:pt>
                <c:pt idx="3">
                  <c:v>Röker/har rökt</c:v>
                </c:pt>
                <c:pt idx="4">
                  <c:v>Har använt narkotika</c:v>
                </c:pt>
              </c:strCache>
            </c:strRef>
          </c:cat>
          <c:val>
            <c:numRef>
              <c:f>Blad1!$D$2:$D$6</c:f>
              <c:numCache>
                <c:formatCode>General</c:formatCode>
                <c:ptCount val="5"/>
                <c:pt idx="0">
                  <c:v>82.5</c:v>
                </c:pt>
                <c:pt idx="1">
                  <c:v>65</c:v>
                </c:pt>
                <c:pt idx="2">
                  <c:v>41.25</c:v>
                </c:pt>
                <c:pt idx="3">
                  <c:v>54.9</c:v>
                </c:pt>
                <c:pt idx="4">
                  <c:v>10.4</c:v>
                </c:pt>
              </c:numCache>
            </c:numRef>
          </c:val>
          <c:extLst>
            <c:ext xmlns:c16="http://schemas.microsoft.com/office/drawing/2014/chart" uri="{C3380CC4-5D6E-409C-BE32-E72D297353CC}">
              <c16:uniqueId val="{00000002-77F5-4CB4-8ABE-4070F91018ED}"/>
            </c:ext>
          </c:extLst>
        </c:ser>
        <c:dLbls>
          <c:showLegendKey val="0"/>
          <c:showVal val="0"/>
          <c:showCatName val="0"/>
          <c:showSerName val="0"/>
          <c:showPercent val="0"/>
          <c:showBubbleSize val="0"/>
        </c:dLbls>
        <c:gapWidth val="150"/>
        <c:axId val="178436352"/>
        <c:axId val="178446336"/>
      </c:barChart>
      <c:catAx>
        <c:axId val="178436352"/>
        <c:scaling>
          <c:orientation val="minMax"/>
        </c:scaling>
        <c:delete val="0"/>
        <c:axPos val="b"/>
        <c:numFmt formatCode="General" sourceLinked="0"/>
        <c:majorTickMark val="out"/>
        <c:minorTickMark val="none"/>
        <c:tickLblPos val="nextTo"/>
        <c:txPr>
          <a:bodyPr rot="0" vert="horz" anchor="t" anchorCtr="0"/>
          <a:lstStyle/>
          <a:p>
            <a:pPr>
              <a:defRPr sz="1360" baseline="0">
                <a:latin typeface="Calibri Light" pitchFamily="34" charset="0"/>
              </a:defRPr>
            </a:pPr>
            <a:endParaRPr lang="sv-SE"/>
          </a:p>
        </c:txPr>
        <c:crossAx val="178446336"/>
        <c:crosses val="autoZero"/>
        <c:auto val="0"/>
        <c:lblAlgn val="ctr"/>
        <c:lblOffset val="100"/>
        <c:noMultiLvlLbl val="0"/>
      </c:catAx>
      <c:valAx>
        <c:axId val="178446336"/>
        <c:scaling>
          <c:orientation val="minMax"/>
        </c:scaling>
        <c:delete val="0"/>
        <c:axPos val="l"/>
        <c:majorGridlines/>
        <c:title>
          <c:tx>
            <c:rich>
              <a:bodyPr rot="-5400000" vert="horz"/>
              <a:lstStyle/>
              <a:p>
                <a:pPr>
                  <a:defRPr/>
                </a:pPr>
                <a:r>
                  <a:rPr lang="sv-SE" sz="2000" b="0" dirty="0" smtClean="0">
                    <a:latin typeface="Calibri Light" pitchFamily="34" charset="0"/>
                  </a:rPr>
                  <a:t>Andel i procent</a:t>
                </a:r>
                <a:endParaRPr lang="sv-SE" sz="2000" b="0" dirty="0">
                  <a:latin typeface="Calibri Light" pitchFamily="34" charset="0"/>
                </a:endParaRPr>
              </a:p>
            </c:rich>
          </c:tx>
          <c:overlay val="0"/>
        </c:title>
        <c:numFmt formatCode="General" sourceLinked="0"/>
        <c:majorTickMark val="out"/>
        <c:minorTickMark val="none"/>
        <c:tickLblPos val="nextTo"/>
        <c:txPr>
          <a:bodyPr/>
          <a:lstStyle/>
          <a:p>
            <a:pPr>
              <a:defRPr>
                <a:latin typeface="Calibri Light" pitchFamily="34" charset="0"/>
              </a:defRPr>
            </a:pPr>
            <a:endParaRPr lang="sv-SE"/>
          </a:p>
        </c:txPr>
        <c:crossAx val="178436352"/>
        <c:crosses val="autoZero"/>
        <c:crossBetween val="between"/>
      </c:valAx>
    </c:plotArea>
    <c:legend>
      <c:legendPos val="r"/>
      <c:overlay val="0"/>
      <c:txPr>
        <a:bodyPr/>
        <a:lstStyle/>
        <a:p>
          <a:pPr>
            <a:defRPr>
              <a:latin typeface="Calibri Light" pitchFamily="34" charset="0"/>
            </a:defRPr>
          </a:pPr>
          <a:endParaRPr lang="sv-SE"/>
        </a:p>
      </c:txPr>
    </c:legend>
    <c:plotVisOnly val="1"/>
    <c:dispBlanksAs val="gap"/>
    <c:showDLblsOverMax val="0"/>
  </c:chart>
  <c:txPr>
    <a:bodyPr/>
    <a:lstStyle/>
    <a:p>
      <a:pPr>
        <a:defRPr sz="1800"/>
      </a:pPr>
      <a:endParaRPr lang="sv-SE"/>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Blad1!$B$1</c:f>
              <c:strCache>
                <c:ptCount val="1"/>
                <c:pt idx="0">
                  <c:v>Gy åk 3</c:v>
                </c:pt>
              </c:strCache>
            </c:strRef>
          </c:tx>
          <c:spPr>
            <a:ln w="25400"/>
          </c:spPr>
          <c:marker>
            <c:symbol val="none"/>
          </c:marker>
          <c:cat>
            <c:numRef>
              <c:f>Blad1!$A$2:$A$5</c:f>
              <c:numCache>
                <c:formatCode>General</c:formatCode>
                <c:ptCount val="4"/>
                <c:pt idx="0">
                  <c:v>2016</c:v>
                </c:pt>
                <c:pt idx="1">
                  <c:v>2017</c:v>
                </c:pt>
                <c:pt idx="2">
                  <c:v>2018</c:v>
                </c:pt>
                <c:pt idx="3">
                  <c:v>2019</c:v>
                </c:pt>
              </c:numCache>
            </c:numRef>
          </c:cat>
          <c:val>
            <c:numRef>
              <c:f>Blad1!$B$2:$B$5</c:f>
              <c:numCache>
                <c:formatCode>General</c:formatCode>
                <c:ptCount val="4"/>
                <c:pt idx="1">
                  <c:v>79.25</c:v>
                </c:pt>
                <c:pt idx="2">
                  <c:v>75.819999999999993</c:v>
                </c:pt>
                <c:pt idx="3">
                  <c:v>82.5</c:v>
                </c:pt>
              </c:numCache>
            </c:numRef>
          </c:val>
          <c:smooth val="0"/>
          <c:extLst>
            <c:ext xmlns:c16="http://schemas.microsoft.com/office/drawing/2014/chart" uri="{C3380CC4-5D6E-409C-BE32-E72D297353CC}">
              <c16:uniqueId val="{00000000-7193-44C9-AB2F-A49F0F6281E7}"/>
            </c:ext>
          </c:extLst>
        </c:ser>
        <c:ser>
          <c:idx val="1"/>
          <c:order val="1"/>
          <c:tx>
            <c:strRef>
              <c:f>Blad1!$C$1</c:f>
              <c:strCache>
                <c:ptCount val="1"/>
                <c:pt idx="0">
                  <c:v>Gy åk 2</c:v>
                </c:pt>
              </c:strCache>
            </c:strRef>
          </c:tx>
          <c:spPr>
            <a:ln w="25400"/>
          </c:spPr>
          <c:marker>
            <c:symbol val="none"/>
          </c:marker>
          <c:cat>
            <c:numRef>
              <c:f>Blad1!$A$2:$A$5</c:f>
              <c:numCache>
                <c:formatCode>General</c:formatCode>
                <c:ptCount val="4"/>
                <c:pt idx="0">
                  <c:v>2016</c:v>
                </c:pt>
                <c:pt idx="1">
                  <c:v>2017</c:v>
                </c:pt>
                <c:pt idx="2">
                  <c:v>2018</c:v>
                </c:pt>
                <c:pt idx="3">
                  <c:v>2019</c:v>
                </c:pt>
              </c:numCache>
            </c:numRef>
          </c:cat>
          <c:val>
            <c:numRef>
              <c:f>Blad1!$C$2:$C$5</c:f>
              <c:numCache>
                <c:formatCode>General</c:formatCode>
                <c:ptCount val="4"/>
                <c:pt idx="1">
                  <c:v>54.64</c:v>
                </c:pt>
                <c:pt idx="2">
                  <c:v>66.989999999999995</c:v>
                </c:pt>
                <c:pt idx="3">
                  <c:v>59.09</c:v>
                </c:pt>
              </c:numCache>
            </c:numRef>
          </c:val>
          <c:smooth val="0"/>
          <c:extLst>
            <c:ext xmlns:c16="http://schemas.microsoft.com/office/drawing/2014/chart" uri="{C3380CC4-5D6E-409C-BE32-E72D297353CC}">
              <c16:uniqueId val="{00000001-7193-44C9-AB2F-A49F0F6281E7}"/>
            </c:ext>
          </c:extLst>
        </c:ser>
        <c:ser>
          <c:idx val="2"/>
          <c:order val="2"/>
          <c:tx>
            <c:strRef>
              <c:f>Blad1!$D$1</c:f>
              <c:strCache>
                <c:ptCount val="1"/>
                <c:pt idx="0">
                  <c:v>Gy åk 1</c:v>
                </c:pt>
              </c:strCache>
            </c:strRef>
          </c:tx>
          <c:spPr>
            <a:ln w="25400"/>
          </c:spPr>
          <c:marker>
            <c:symbol val="none"/>
          </c:marker>
          <c:cat>
            <c:numRef>
              <c:f>Blad1!$A$2:$A$5</c:f>
              <c:numCache>
                <c:formatCode>General</c:formatCode>
                <c:ptCount val="4"/>
                <c:pt idx="0">
                  <c:v>2016</c:v>
                </c:pt>
                <c:pt idx="1">
                  <c:v>2017</c:v>
                </c:pt>
                <c:pt idx="2">
                  <c:v>2018</c:v>
                </c:pt>
                <c:pt idx="3">
                  <c:v>2019</c:v>
                </c:pt>
              </c:numCache>
            </c:numRef>
          </c:cat>
          <c:val>
            <c:numRef>
              <c:f>Blad1!$D$2:$D$5</c:f>
              <c:numCache>
                <c:formatCode>General</c:formatCode>
                <c:ptCount val="4"/>
                <c:pt idx="0">
                  <c:v>45.24</c:v>
                </c:pt>
                <c:pt idx="1">
                  <c:v>45.24</c:v>
                </c:pt>
                <c:pt idx="2">
                  <c:v>41.9</c:v>
                </c:pt>
                <c:pt idx="3">
                  <c:v>52.34</c:v>
                </c:pt>
              </c:numCache>
            </c:numRef>
          </c:val>
          <c:smooth val="0"/>
          <c:extLst>
            <c:ext xmlns:c16="http://schemas.microsoft.com/office/drawing/2014/chart" uri="{C3380CC4-5D6E-409C-BE32-E72D297353CC}">
              <c16:uniqueId val="{00000002-7193-44C9-AB2F-A49F0F6281E7}"/>
            </c:ext>
          </c:extLst>
        </c:ser>
        <c:ser>
          <c:idx val="3"/>
          <c:order val="3"/>
          <c:tx>
            <c:strRef>
              <c:f>Blad1!$E$1</c:f>
              <c:strCache>
                <c:ptCount val="1"/>
                <c:pt idx="0">
                  <c:v>Åk 9</c:v>
                </c:pt>
              </c:strCache>
            </c:strRef>
          </c:tx>
          <c:spPr>
            <a:ln w="25400"/>
          </c:spPr>
          <c:marker>
            <c:symbol val="none"/>
          </c:marker>
          <c:cat>
            <c:numRef>
              <c:f>Blad1!$A$2:$A$5</c:f>
              <c:numCache>
                <c:formatCode>General</c:formatCode>
                <c:ptCount val="4"/>
                <c:pt idx="0">
                  <c:v>2016</c:v>
                </c:pt>
                <c:pt idx="1">
                  <c:v>2017</c:v>
                </c:pt>
                <c:pt idx="2">
                  <c:v>2018</c:v>
                </c:pt>
                <c:pt idx="3">
                  <c:v>2019</c:v>
                </c:pt>
              </c:numCache>
            </c:numRef>
          </c:cat>
          <c:val>
            <c:numRef>
              <c:f>Blad1!$E$2:$E$5</c:f>
              <c:numCache>
                <c:formatCode>General</c:formatCode>
                <c:ptCount val="4"/>
                <c:pt idx="0">
                  <c:v>35.4</c:v>
                </c:pt>
                <c:pt idx="1">
                  <c:v>35.4</c:v>
                </c:pt>
                <c:pt idx="2">
                  <c:v>28.91</c:v>
                </c:pt>
                <c:pt idx="3">
                  <c:v>19.61</c:v>
                </c:pt>
              </c:numCache>
            </c:numRef>
          </c:val>
          <c:smooth val="0"/>
          <c:extLst>
            <c:ext xmlns:c16="http://schemas.microsoft.com/office/drawing/2014/chart" uri="{C3380CC4-5D6E-409C-BE32-E72D297353CC}">
              <c16:uniqueId val="{00000003-7193-44C9-AB2F-A49F0F6281E7}"/>
            </c:ext>
          </c:extLst>
        </c:ser>
        <c:ser>
          <c:idx val="4"/>
          <c:order val="4"/>
          <c:tx>
            <c:strRef>
              <c:f>Blad1!$F$1</c:f>
              <c:strCache>
                <c:ptCount val="1"/>
                <c:pt idx="0">
                  <c:v>Åk 8</c:v>
                </c:pt>
              </c:strCache>
            </c:strRef>
          </c:tx>
          <c:spPr>
            <a:ln w="25400">
              <a:solidFill>
                <a:srgbClr val="7030A0"/>
              </a:solidFill>
            </a:ln>
          </c:spPr>
          <c:marker>
            <c:symbol val="none"/>
          </c:marker>
          <c:cat>
            <c:numRef>
              <c:f>Blad1!$A$2:$A$5</c:f>
              <c:numCache>
                <c:formatCode>General</c:formatCode>
                <c:ptCount val="4"/>
                <c:pt idx="0">
                  <c:v>2016</c:v>
                </c:pt>
                <c:pt idx="1">
                  <c:v>2017</c:v>
                </c:pt>
                <c:pt idx="2">
                  <c:v>2018</c:v>
                </c:pt>
                <c:pt idx="3">
                  <c:v>2019</c:v>
                </c:pt>
              </c:numCache>
            </c:numRef>
          </c:cat>
          <c:val>
            <c:numRef>
              <c:f>Blad1!$F$2:$F$5</c:f>
              <c:numCache>
                <c:formatCode>General</c:formatCode>
                <c:ptCount val="4"/>
                <c:pt idx="0">
                  <c:v>15.65</c:v>
                </c:pt>
                <c:pt idx="1">
                  <c:v>23.81</c:v>
                </c:pt>
                <c:pt idx="2">
                  <c:v>22</c:v>
                </c:pt>
                <c:pt idx="3">
                  <c:v>11.11</c:v>
                </c:pt>
              </c:numCache>
            </c:numRef>
          </c:val>
          <c:smooth val="0"/>
          <c:extLst>
            <c:ext xmlns:c16="http://schemas.microsoft.com/office/drawing/2014/chart" uri="{C3380CC4-5D6E-409C-BE32-E72D297353CC}">
              <c16:uniqueId val="{00000000-F567-4773-9286-5852B563C9B3}"/>
            </c:ext>
          </c:extLst>
        </c:ser>
        <c:ser>
          <c:idx val="5"/>
          <c:order val="5"/>
          <c:tx>
            <c:strRef>
              <c:f>Blad1!$G$1</c:f>
              <c:strCache>
                <c:ptCount val="1"/>
                <c:pt idx="0">
                  <c:v>Åk 7</c:v>
                </c:pt>
              </c:strCache>
            </c:strRef>
          </c:tx>
          <c:spPr>
            <a:ln w="25400" cmpd="sng"/>
          </c:spPr>
          <c:marker>
            <c:symbol val="none"/>
          </c:marker>
          <c:cat>
            <c:numRef>
              <c:f>Blad1!$A$2:$A$5</c:f>
              <c:numCache>
                <c:formatCode>General</c:formatCode>
                <c:ptCount val="4"/>
                <c:pt idx="0">
                  <c:v>2016</c:v>
                </c:pt>
                <c:pt idx="1">
                  <c:v>2017</c:v>
                </c:pt>
                <c:pt idx="2">
                  <c:v>2018</c:v>
                </c:pt>
                <c:pt idx="3">
                  <c:v>2019</c:v>
                </c:pt>
              </c:numCache>
            </c:numRef>
          </c:cat>
          <c:val>
            <c:numRef>
              <c:f>Blad1!$G$2:$G$5</c:f>
              <c:numCache>
                <c:formatCode>General</c:formatCode>
                <c:ptCount val="4"/>
                <c:pt idx="0">
                  <c:v>9.6300000000000008</c:v>
                </c:pt>
                <c:pt idx="1">
                  <c:v>13.33</c:v>
                </c:pt>
                <c:pt idx="2">
                  <c:v>13.04</c:v>
                </c:pt>
                <c:pt idx="3">
                  <c:v>10.71</c:v>
                </c:pt>
              </c:numCache>
            </c:numRef>
          </c:val>
          <c:smooth val="0"/>
          <c:extLst>
            <c:ext xmlns:c16="http://schemas.microsoft.com/office/drawing/2014/chart" uri="{C3380CC4-5D6E-409C-BE32-E72D297353CC}">
              <c16:uniqueId val="{00000001-F567-4773-9286-5852B563C9B3}"/>
            </c:ext>
          </c:extLst>
        </c:ser>
        <c:dLbls>
          <c:showLegendKey val="0"/>
          <c:showVal val="0"/>
          <c:showCatName val="0"/>
          <c:showSerName val="0"/>
          <c:showPercent val="0"/>
          <c:showBubbleSize val="0"/>
        </c:dLbls>
        <c:smooth val="0"/>
        <c:axId val="93323264"/>
        <c:axId val="93324800"/>
      </c:lineChart>
      <c:catAx>
        <c:axId val="93323264"/>
        <c:scaling>
          <c:orientation val="minMax"/>
        </c:scaling>
        <c:delete val="0"/>
        <c:axPos val="b"/>
        <c:numFmt formatCode="General" sourceLinked="0"/>
        <c:majorTickMark val="out"/>
        <c:minorTickMark val="none"/>
        <c:tickLblPos val="nextTo"/>
        <c:txPr>
          <a:bodyPr/>
          <a:lstStyle/>
          <a:p>
            <a:pPr>
              <a:defRPr>
                <a:latin typeface="Calibri Light" pitchFamily="34" charset="0"/>
              </a:defRPr>
            </a:pPr>
            <a:endParaRPr lang="sv-SE"/>
          </a:p>
        </c:txPr>
        <c:crossAx val="93324800"/>
        <c:crosses val="autoZero"/>
        <c:auto val="1"/>
        <c:lblAlgn val="ctr"/>
        <c:lblOffset val="100"/>
        <c:noMultiLvlLbl val="0"/>
      </c:catAx>
      <c:valAx>
        <c:axId val="93324800"/>
        <c:scaling>
          <c:orientation val="minMax"/>
        </c:scaling>
        <c:delete val="0"/>
        <c:axPos val="l"/>
        <c:majorGridlines/>
        <c:title>
          <c:tx>
            <c:rich>
              <a:bodyPr rot="-5400000" vert="horz"/>
              <a:lstStyle/>
              <a:p>
                <a:pPr>
                  <a:defRPr/>
                </a:pPr>
                <a:r>
                  <a:rPr lang="sv-SE" sz="2000" b="0" dirty="0" smtClean="0">
                    <a:latin typeface="Calibri Light" pitchFamily="34" charset="0"/>
                  </a:rPr>
                  <a:t>Andel i procent</a:t>
                </a:r>
                <a:endParaRPr lang="sv-SE" sz="2000" b="0" dirty="0">
                  <a:latin typeface="Calibri Light" pitchFamily="34" charset="0"/>
                </a:endParaRPr>
              </a:p>
            </c:rich>
          </c:tx>
          <c:overlay val="0"/>
        </c:title>
        <c:numFmt formatCode="General" sourceLinked="0"/>
        <c:majorTickMark val="out"/>
        <c:minorTickMark val="none"/>
        <c:tickLblPos val="nextTo"/>
        <c:txPr>
          <a:bodyPr/>
          <a:lstStyle/>
          <a:p>
            <a:pPr>
              <a:defRPr>
                <a:latin typeface="Calibri Light" pitchFamily="34" charset="0"/>
              </a:defRPr>
            </a:pPr>
            <a:endParaRPr lang="sv-SE"/>
          </a:p>
        </c:txPr>
        <c:crossAx val="93323264"/>
        <c:crosses val="autoZero"/>
        <c:crossBetween val="between"/>
      </c:valAx>
    </c:plotArea>
    <c:legend>
      <c:legendPos val="r"/>
      <c:layout>
        <c:manualLayout>
          <c:xMode val="edge"/>
          <c:yMode val="edge"/>
          <c:x val="0.83528907844852729"/>
          <c:y val="0.22884522034316235"/>
          <c:w val="0.16471092155147274"/>
          <c:h val="0.46729193323056328"/>
        </c:manualLayout>
      </c:layout>
      <c:overlay val="0"/>
      <c:txPr>
        <a:bodyPr/>
        <a:lstStyle/>
        <a:p>
          <a:pPr>
            <a:defRPr>
              <a:latin typeface="Calibri Light" pitchFamily="34" charset="0"/>
            </a:defRPr>
          </a:pPr>
          <a:endParaRPr lang="sv-SE"/>
        </a:p>
      </c:txPr>
    </c:legend>
    <c:plotVisOnly val="1"/>
    <c:dispBlanksAs val="gap"/>
    <c:showDLblsOverMax val="0"/>
  </c:chart>
  <c:txPr>
    <a:bodyPr/>
    <a:lstStyle/>
    <a:p>
      <a:pPr>
        <a:defRPr sz="1800"/>
      </a:pPr>
      <a:endParaRPr lang="sv-SE"/>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Blad1!$B$1</c:f>
              <c:strCache>
                <c:ptCount val="1"/>
                <c:pt idx="0">
                  <c:v>2017</c:v>
                </c:pt>
              </c:strCache>
            </c:strRef>
          </c:tx>
          <c:spPr>
            <a:solidFill>
              <a:srgbClr val="00C7CC"/>
            </a:solidFill>
          </c:spPr>
          <c:invertIfNegative val="0"/>
          <c:cat>
            <c:strRef>
              <c:f>Blad1!$A$2:$A$4</c:f>
              <c:strCache>
                <c:ptCount val="3"/>
                <c:pt idx="0">
                  <c:v>Druckit alkohol</c:v>
                </c:pt>
                <c:pt idx="1">
                  <c:v>Varit berusad</c:v>
                </c:pt>
                <c:pt idx="2">
                  <c:v>Intensivkonsumerat</c:v>
                </c:pt>
              </c:strCache>
            </c:strRef>
          </c:cat>
          <c:val>
            <c:numRef>
              <c:f>Blad1!$B$2:$B$4</c:f>
              <c:numCache>
                <c:formatCode>General</c:formatCode>
                <c:ptCount val="3"/>
                <c:pt idx="0">
                  <c:v>55.07</c:v>
                </c:pt>
                <c:pt idx="1">
                  <c:v>43.12</c:v>
                </c:pt>
                <c:pt idx="2">
                  <c:v>24.28</c:v>
                </c:pt>
              </c:numCache>
            </c:numRef>
          </c:val>
          <c:extLst>
            <c:ext xmlns:c16="http://schemas.microsoft.com/office/drawing/2014/chart" uri="{C3380CC4-5D6E-409C-BE32-E72D297353CC}">
              <c16:uniqueId val="{00000000-202B-426B-8B0D-A1CC446A1848}"/>
            </c:ext>
          </c:extLst>
        </c:ser>
        <c:ser>
          <c:idx val="1"/>
          <c:order val="1"/>
          <c:tx>
            <c:strRef>
              <c:f>Blad1!$C$1</c:f>
              <c:strCache>
                <c:ptCount val="1"/>
                <c:pt idx="0">
                  <c:v>2018</c:v>
                </c:pt>
              </c:strCache>
            </c:strRef>
          </c:tx>
          <c:spPr>
            <a:solidFill>
              <a:schemeClr val="accent1">
                <a:lumMod val="50000"/>
              </a:schemeClr>
            </a:solidFill>
          </c:spPr>
          <c:invertIfNegative val="0"/>
          <c:dPt>
            <c:idx val="0"/>
            <c:invertIfNegative val="0"/>
            <c:bubble3D val="0"/>
            <c:extLst>
              <c:ext xmlns:c16="http://schemas.microsoft.com/office/drawing/2014/chart" uri="{C3380CC4-5D6E-409C-BE32-E72D297353CC}">
                <c16:uniqueId val="{00000001-28DA-4FD6-80DD-C2DA35C84633}"/>
              </c:ext>
            </c:extLst>
          </c:dPt>
          <c:cat>
            <c:strRef>
              <c:f>Blad1!$A$2:$A$4</c:f>
              <c:strCache>
                <c:ptCount val="3"/>
                <c:pt idx="0">
                  <c:v>Druckit alkohol</c:v>
                </c:pt>
                <c:pt idx="1">
                  <c:v>Varit berusad</c:v>
                </c:pt>
                <c:pt idx="2">
                  <c:v>Intensivkonsumerat</c:v>
                </c:pt>
              </c:strCache>
            </c:strRef>
          </c:cat>
          <c:val>
            <c:numRef>
              <c:f>Blad1!$C$2:$C$4</c:f>
              <c:numCache>
                <c:formatCode>General</c:formatCode>
                <c:ptCount val="3"/>
                <c:pt idx="0">
                  <c:v>60.87</c:v>
                </c:pt>
                <c:pt idx="1">
                  <c:v>46.49</c:v>
                </c:pt>
                <c:pt idx="2">
                  <c:v>23.41</c:v>
                </c:pt>
              </c:numCache>
            </c:numRef>
          </c:val>
          <c:extLst>
            <c:ext xmlns:c16="http://schemas.microsoft.com/office/drawing/2014/chart" uri="{C3380CC4-5D6E-409C-BE32-E72D297353CC}">
              <c16:uniqueId val="{00000001-202B-426B-8B0D-A1CC446A1848}"/>
            </c:ext>
          </c:extLst>
        </c:ser>
        <c:ser>
          <c:idx val="2"/>
          <c:order val="2"/>
          <c:tx>
            <c:strRef>
              <c:f>Blad1!$D$1</c:f>
              <c:strCache>
                <c:ptCount val="1"/>
                <c:pt idx="0">
                  <c:v>2019</c:v>
                </c:pt>
              </c:strCache>
            </c:strRef>
          </c:tx>
          <c:invertIfNegative val="0"/>
          <c:cat>
            <c:strRef>
              <c:f>Blad1!$A$2:$A$4</c:f>
              <c:strCache>
                <c:ptCount val="3"/>
                <c:pt idx="0">
                  <c:v>Druckit alkohol</c:v>
                </c:pt>
                <c:pt idx="1">
                  <c:v>Varit berusad</c:v>
                </c:pt>
                <c:pt idx="2">
                  <c:v>Intensivkonsumerat</c:v>
                </c:pt>
              </c:strCache>
            </c:strRef>
          </c:cat>
          <c:val>
            <c:numRef>
              <c:f>Blad1!$D$2:$D$4</c:f>
              <c:numCache>
                <c:formatCode>General</c:formatCode>
                <c:ptCount val="3"/>
                <c:pt idx="0">
                  <c:v>63.64</c:v>
                </c:pt>
                <c:pt idx="1">
                  <c:v>46.25</c:v>
                </c:pt>
                <c:pt idx="2">
                  <c:v>24.11</c:v>
                </c:pt>
              </c:numCache>
            </c:numRef>
          </c:val>
          <c:extLst>
            <c:ext xmlns:c16="http://schemas.microsoft.com/office/drawing/2014/chart" uri="{C3380CC4-5D6E-409C-BE32-E72D297353CC}">
              <c16:uniqueId val="{00000001-2375-4727-8792-4E2E65633FA5}"/>
            </c:ext>
          </c:extLst>
        </c:ser>
        <c:dLbls>
          <c:showLegendKey val="0"/>
          <c:showVal val="0"/>
          <c:showCatName val="0"/>
          <c:showSerName val="0"/>
          <c:showPercent val="0"/>
          <c:showBubbleSize val="0"/>
        </c:dLbls>
        <c:gapWidth val="150"/>
        <c:axId val="65848064"/>
        <c:axId val="65849600"/>
      </c:barChart>
      <c:catAx>
        <c:axId val="65848064"/>
        <c:scaling>
          <c:orientation val="minMax"/>
        </c:scaling>
        <c:delete val="0"/>
        <c:axPos val="b"/>
        <c:numFmt formatCode="General" sourceLinked="0"/>
        <c:majorTickMark val="out"/>
        <c:minorTickMark val="none"/>
        <c:tickLblPos val="nextTo"/>
        <c:txPr>
          <a:bodyPr/>
          <a:lstStyle/>
          <a:p>
            <a:pPr>
              <a:defRPr>
                <a:latin typeface="Calibri Light" pitchFamily="34" charset="0"/>
              </a:defRPr>
            </a:pPr>
            <a:endParaRPr lang="sv-SE"/>
          </a:p>
        </c:txPr>
        <c:crossAx val="65849600"/>
        <c:crosses val="autoZero"/>
        <c:auto val="1"/>
        <c:lblAlgn val="ctr"/>
        <c:lblOffset val="100"/>
        <c:noMultiLvlLbl val="0"/>
      </c:catAx>
      <c:valAx>
        <c:axId val="65849600"/>
        <c:scaling>
          <c:orientation val="minMax"/>
        </c:scaling>
        <c:delete val="0"/>
        <c:axPos val="l"/>
        <c:majorGridlines/>
        <c:title>
          <c:tx>
            <c:rich>
              <a:bodyPr rot="-5400000" vert="horz"/>
              <a:lstStyle/>
              <a:p>
                <a:pPr>
                  <a:defRPr/>
                </a:pPr>
                <a:r>
                  <a:rPr lang="sv-SE" sz="2000" b="0" dirty="0" smtClean="0">
                    <a:latin typeface="Calibri Light" pitchFamily="34" charset="0"/>
                  </a:rPr>
                  <a:t>Andel i procent</a:t>
                </a:r>
                <a:endParaRPr lang="sv-SE" sz="2000" b="0" dirty="0">
                  <a:latin typeface="Calibri Light" pitchFamily="34" charset="0"/>
                </a:endParaRPr>
              </a:p>
            </c:rich>
          </c:tx>
          <c:overlay val="0"/>
        </c:title>
        <c:numFmt formatCode="General" sourceLinked="0"/>
        <c:majorTickMark val="out"/>
        <c:minorTickMark val="none"/>
        <c:tickLblPos val="nextTo"/>
        <c:txPr>
          <a:bodyPr/>
          <a:lstStyle/>
          <a:p>
            <a:pPr>
              <a:defRPr>
                <a:latin typeface="Calibri Light" pitchFamily="34" charset="0"/>
              </a:defRPr>
            </a:pPr>
            <a:endParaRPr lang="sv-SE"/>
          </a:p>
        </c:txPr>
        <c:crossAx val="65848064"/>
        <c:crosses val="autoZero"/>
        <c:crossBetween val="between"/>
      </c:valAx>
    </c:plotArea>
    <c:legend>
      <c:legendPos val="r"/>
      <c:overlay val="0"/>
      <c:txPr>
        <a:bodyPr/>
        <a:lstStyle/>
        <a:p>
          <a:pPr>
            <a:defRPr>
              <a:latin typeface="Calibri Light" pitchFamily="34" charset="0"/>
            </a:defRPr>
          </a:pPr>
          <a:endParaRPr lang="sv-SE"/>
        </a:p>
      </c:txPr>
    </c:legend>
    <c:plotVisOnly val="1"/>
    <c:dispBlanksAs val="gap"/>
    <c:showDLblsOverMax val="0"/>
  </c:chart>
  <c:txPr>
    <a:bodyPr/>
    <a:lstStyle/>
    <a:p>
      <a:pPr>
        <a:defRPr sz="1800"/>
      </a:pPr>
      <a:endParaRPr lang="sv-SE"/>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016343443180713"/>
          <c:y val="5.8891555233659666E-2"/>
          <c:w val="0.70704584570659101"/>
          <c:h val="0.84317326500459677"/>
        </c:manualLayout>
      </c:layout>
      <c:barChart>
        <c:barDir val="col"/>
        <c:grouping val="clustered"/>
        <c:varyColors val="0"/>
        <c:ser>
          <c:idx val="0"/>
          <c:order val="0"/>
          <c:tx>
            <c:strRef>
              <c:f>Blad1!$B$1</c:f>
              <c:strCache>
                <c:ptCount val="1"/>
                <c:pt idx="0">
                  <c:v>Flickor 2018</c:v>
                </c:pt>
              </c:strCache>
            </c:strRef>
          </c:tx>
          <c:spPr>
            <a:solidFill>
              <a:schemeClr val="accent2">
                <a:lumMod val="40000"/>
                <a:lumOff val="60000"/>
              </a:schemeClr>
            </a:solidFill>
          </c:spPr>
          <c:invertIfNegative val="0"/>
          <c:cat>
            <c:strRef>
              <c:f>Blad1!$A$2:$A$4</c:f>
              <c:strCache>
                <c:ptCount val="3"/>
                <c:pt idx="0">
                  <c:v>Druckit alkohol</c:v>
                </c:pt>
                <c:pt idx="1">
                  <c:v>Varit berusad</c:v>
                </c:pt>
                <c:pt idx="2">
                  <c:v>Intensivkonsumerat</c:v>
                </c:pt>
              </c:strCache>
            </c:strRef>
          </c:cat>
          <c:val>
            <c:numRef>
              <c:f>Blad1!$B$2:$B$4</c:f>
              <c:numCache>
                <c:formatCode>General</c:formatCode>
                <c:ptCount val="3"/>
                <c:pt idx="0">
                  <c:v>63.57</c:v>
                </c:pt>
                <c:pt idx="1">
                  <c:v>51.43</c:v>
                </c:pt>
                <c:pt idx="2">
                  <c:v>22.14</c:v>
                </c:pt>
              </c:numCache>
            </c:numRef>
          </c:val>
          <c:extLst>
            <c:ext xmlns:c16="http://schemas.microsoft.com/office/drawing/2014/chart" uri="{C3380CC4-5D6E-409C-BE32-E72D297353CC}">
              <c16:uniqueId val="{00000000-C3F2-4041-8987-DCB3A59CF758}"/>
            </c:ext>
          </c:extLst>
        </c:ser>
        <c:ser>
          <c:idx val="1"/>
          <c:order val="1"/>
          <c:tx>
            <c:strRef>
              <c:f>Blad1!$C$1</c:f>
              <c:strCache>
                <c:ptCount val="1"/>
                <c:pt idx="0">
                  <c:v>Flickor 2019</c:v>
                </c:pt>
              </c:strCache>
            </c:strRef>
          </c:tx>
          <c:spPr>
            <a:solidFill>
              <a:schemeClr val="accent2"/>
            </a:solidFill>
          </c:spPr>
          <c:invertIfNegative val="0"/>
          <c:cat>
            <c:strRef>
              <c:f>Blad1!$A$2:$A$4</c:f>
              <c:strCache>
                <c:ptCount val="3"/>
                <c:pt idx="0">
                  <c:v>Druckit alkohol</c:v>
                </c:pt>
                <c:pt idx="1">
                  <c:v>Varit berusad</c:v>
                </c:pt>
                <c:pt idx="2">
                  <c:v>Intensivkonsumerat</c:v>
                </c:pt>
              </c:strCache>
            </c:strRef>
          </c:cat>
          <c:val>
            <c:numRef>
              <c:f>Blad1!$C$2:$C$4</c:f>
              <c:numCache>
                <c:formatCode>General</c:formatCode>
                <c:ptCount val="3"/>
                <c:pt idx="0">
                  <c:v>64.66</c:v>
                </c:pt>
                <c:pt idx="1">
                  <c:v>48.28</c:v>
                </c:pt>
                <c:pt idx="2">
                  <c:v>24.14</c:v>
                </c:pt>
              </c:numCache>
            </c:numRef>
          </c:val>
          <c:extLst>
            <c:ext xmlns:c16="http://schemas.microsoft.com/office/drawing/2014/chart" uri="{C3380CC4-5D6E-409C-BE32-E72D297353CC}">
              <c16:uniqueId val="{00000001-C3F2-4041-8987-DCB3A59CF758}"/>
            </c:ext>
          </c:extLst>
        </c:ser>
        <c:ser>
          <c:idx val="2"/>
          <c:order val="2"/>
          <c:tx>
            <c:strRef>
              <c:f>Blad1!$D$1</c:f>
              <c:strCache>
                <c:ptCount val="1"/>
                <c:pt idx="0">
                  <c:v>Pojkar 2018</c:v>
                </c:pt>
              </c:strCache>
            </c:strRef>
          </c:tx>
          <c:spPr>
            <a:solidFill>
              <a:schemeClr val="accent1">
                <a:lumMod val="40000"/>
                <a:lumOff val="60000"/>
              </a:schemeClr>
            </a:solidFill>
          </c:spPr>
          <c:invertIfNegative val="0"/>
          <c:cat>
            <c:strRef>
              <c:f>Blad1!$A$2:$A$4</c:f>
              <c:strCache>
                <c:ptCount val="3"/>
                <c:pt idx="0">
                  <c:v>Druckit alkohol</c:v>
                </c:pt>
                <c:pt idx="1">
                  <c:v>Varit berusad</c:v>
                </c:pt>
                <c:pt idx="2">
                  <c:v>Intensivkonsumerat</c:v>
                </c:pt>
              </c:strCache>
            </c:strRef>
          </c:cat>
          <c:val>
            <c:numRef>
              <c:f>Blad1!$D$2:$D$4</c:f>
              <c:numCache>
                <c:formatCode>General</c:formatCode>
                <c:ptCount val="3"/>
                <c:pt idx="0">
                  <c:v>57.72</c:v>
                </c:pt>
                <c:pt idx="1">
                  <c:v>41.61</c:v>
                </c:pt>
                <c:pt idx="2">
                  <c:v>24.83</c:v>
                </c:pt>
              </c:numCache>
            </c:numRef>
          </c:val>
          <c:extLst>
            <c:ext xmlns:c16="http://schemas.microsoft.com/office/drawing/2014/chart" uri="{C3380CC4-5D6E-409C-BE32-E72D297353CC}">
              <c16:uniqueId val="{00000000-8063-4000-91AF-48C0D319E0F7}"/>
            </c:ext>
          </c:extLst>
        </c:ser>
        <c:ser>
          <c:idx val="3"/>
          <c:order val="3"/>
          <c:tx>
            <c:strRef>
              <c:f>Blad1!$E$1</c:f>
              <c:strCache>
                <c:ptCount val="1"/>
                <c:pt idx="0">
                  <c:v>Pojkar 2019</c:v>
                </c:pt>
              </c:strCache>
            </c:strRef>
          </c:tx>
          <c:spPr>
            <a:solidFill>
              <a:schemeClr val="accent1"/>
            </a:solidFill>
          </c:spPr>
          <c:invertIfNegative val="0"/>
          <c:cat>
            <c:strRef>
              <c:f>Blad1!$A$2:$A$4</c:f>
              <c:strCache>
                <c:ptCount val="3"/>
                <c:pt idx="0">
                  <c:v>Druckit alkohol</c:v>
                </c:pt>
                <c:pt idx="1">
                  <c:v>Varit berusad</c:v>
                </c:pt>
                <c:pt idx="2">
                  <c:v>Intensivkonsumerat</c:v>
                </c:pt>
              </c:strCache>
            </c:strRef>
          </c:cat>
          <c:val>
            <c:numRef>
              <c:f>Blad1!$E$2:$E$4</c:f>
              <c:numCache>
                <c:formatCode>General</c:formatCode>
                <c:ptCount val="3"/>
                <c:pt idx="0">
                  <c:v>62.9</c:v>
                </c:pt>
                <c:pt idx="1">
                  <c:v>43.55</c:v>
                </c:pt>
                <c:pt idx="2">
                  <c:v>23.39</c:v>
                </c:pt>
              </c:numCache>
            </c:numRef>
          </c:val>
          <c:extLst>
            <c:ext xmlns:c16="http://schemas.microsoft.com/office/drawing/2014/chart" uri="{C3380CC4-5D6E-409C-BE32-E72D297353CC}">
              <c16:uniqueId val="{00000001-8063-4000-91AF-48C0D319E0F7}"/>
            </c:ext>
          </c:extLst>
        </c:ser>
        <c:dLbls>
          <c:showLegendKey val="0"/>
          <c:showVal val="0"/>
          <c:showCatName val="0"/>
          <c:showSerName val="0"/>
          <c:showPercent val="0"/>
          <c:showBubbleSize val="0"/>
        </c:dLbls>
        <c:gapWidth val="150"/>
        <c:axId val="88158976"/>
        <c:axId val="88211840"/>
      </c:barChart>
      <c:catAx>
        <c:axId val="88158976"/>
        <c:scaling>
          <c:orientation val="minMax"/>
        </c:scaling>
        <c:delete val="0"/>
        <c:axPos val="b"/>
        <c:numFmt formatCode="General" sourceLinked="0"/>
        <c:majorTickMark val="out"/>
        <c:minorTickMark val="none"/>
        <c:tickLblPos val="nextTo"/>
        <c:txPr>
          <a:bodyPr/>
          <a:lstStyle/>
          <a:p>
            <a:pPr>
              <a:defRPr>
                <a:latin typeface="Calibri Light" pitchFamily="34" charset="0"/>
              </a:defRPr>
            </a:pPr>
            <a:endParaRPr lang="sv-SE"/>
          </a:p>
        </c:txPr>
        <c:crossAx val="88211840"/>
        <c:crosses val="autoZero"/>
        <c:auto val="1"/>
        <c:lblAlgn val="ctr"/>
        <c:lblOffset val="100"/>
        <c:noMultiLvlLbl val="0"/>
      </c:catAx>
      <c:valAx>
        <c:axId val="88211840"/>
        <c:scaling>
          <c:orientation val="minMax"/>
        </c:scaling>
        <c:delete val="0"/>
        <c:axPos val="l"/>
        <c:majorGridlines/>
        <c:title>
          <c:tx>
            <c:rich>
              <a:bodyPr rot="-5400000" vert="horz"/>
              <a:lstStyle/>
              <a:p>
                <a:pPr>
                  <a:defRPr/>
                </a:pPr>
                <a:r>
                  <a:rPr lang="sv-SE" sz="2000" b="0" dirty="0" smtClean="0">
                    <a:latin typeface="Calibri Light" pitchFamily="34" charset="0"/>
                  </a:rPr>
                  <a:t>Andel i procent</a:t>
                </a:r>
                <a:endParaRPr lang="sv-SE" sz="2000" b="0" dirty="0">
                  <a:latin typeface="Calibri Light" pitchFamily="34" charset="0"/>
                </a:endParaRPr>
              </a:p>
            </c:rich>
          </c:tx>
          <c:overlay val="0"/>
        </c:title>
        <c:numFmt formatCode="General" sourceLinked="0"/>
        <c:majorTickMark val="out"/>
        <c:minorTickMark val="none"/>
        <c:tickLblPos val="nextTo"/>
        <c:txPr>
          <a:bodyPr/>
          <a:lstStyle/>
          <a:p>
            <a:pPr>
              <a:defRPr>
                <a:latin typeface="Calibri Light" pitchFamily="34" charset="0"/>
              </a:defRPr>
            </a:pPr>
            <a:endParaRPr lang="sv-SE"/>
          </a:p>
        </c:txPr>
        <c:crossAx val="88158976"/>
        <c:crosses val="autoZero"/>
        <c:crossBetween val="between"/>
      </c:valAx>
    </c:plotArea>
    <c:legend>
      <c:legendPos val="r"/>
      <c:layout>
        <c:manualLayout>
          <c:xMode val="edge"/>
          <c:yMode val="edge"/>
          <c:x val="0.82290447364419383"/>
          <c:y val="0.24041270332965597"/>
          <c:w val="0.17555227471566054"/>
          <c:h val="0.38030492074283417"/>
        </c:manualLayout>
      </c:layout>
      <c:overlay val="0"/>
      <c:txPr>
        <a:bodyPr/>
        <a:lstStyle/>
        <a:p>
          <a:pPr>
            <a:defRPr>
              <a:latin typeface="Calibri Light" pitchFamily="34" charset="0"/>
            </a:defRPr>
          </a:pPr>
          <a:endParaRPr lang="sv-SE"/>
        </a:p>
      </c:txPr>
    </c:legend>
    <c:plotVisOnly val="1"/>
    <c:dispBlanksAs val="gap"/>
    <c:showDLblsOverMax val="0"/>
  </c:chart>
  <c:txPr>
    <a:bodyPr/>
    <a:lstStyle/>
    <a:p>
      <a:pPr>
        <a:defRPr sz="1800"/>
      </a:pPr>
      <a:endParaRPr lang="sv-SE"/>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Blad1!$B$1</c:f>
              <c:strCache>
                <c:ptCount val="1"/>
                <c:pt idx="0">
                  <c:v>Åk 1</c:v>
                </c:pt>
              </c:strCache>
            </c:strRef>
          </c:tx>
          <c:spPr>
            <a:solidFill>
              <a:schemeClr val="accent4"/>
            </a:solidFill>
          </c:spPr>
          <c:invertIfNegative val="0"/>
          <c:cat>
            <c:strRef>
              <c:f>Blad1!$A$2:$A$4</c:f>
              <c:strCache>
                <c:ptCount val="3"/>
                <c:pt idx="0">
                  <c:v>Druckit alkohol</c:v>
                </c:pt>
                <c:pt idx="1">
                  <c:v>Varit berusad</c:v>
                </c:pt>
                <c:pt idx="2">
                  <c:v>Intensivkonsumerat</c:v>
                </c:pt>
              </c:strCache>
            </c:strRef>
          </c:cat>
          <c:val>
            <c:numRef>
              <c:f>Blad1!$B$2:$B$4</c:f>
              <c:numCache>
                <c:formatCode>General</c:formatCode>
                <c:ptCount val="3"/>
                <c:pt idx="0">
                  <c:v>52.34</c:v>
                </c:pt>
                <c:pt idx="1">
                  <c:v>34.58</c:v>
                </c:pt>
                <c:pt idx="2">
                  <c:v>12.15</c:v>
                </c:pt>
              </c:numCache>
            </c:numRef>
          </c:val>
          <c:extLst>
            <c:ext xmlns:c16="http://schemas.microsoft.com/office/drawing/2014/chart" uri="{C3380CC4-5D6E-409C-BE32-E72D297353CC}">
              <c16:uniqueId val="{00000000-202B-426B-8B0D-A1CC446A1848}"/>
            </c:ext>
          </c:extLst>
        </c:ser>
        <c:ser>
          <c:idx val="1"/>
          <c:order val="1"/>
          <c:tx>
            <c:strRef>
              <c:f>Blad1!$C$1</c:f>
              <c:strCache>
                <c:ptCount val="1"/>
                <c:pt idx="0">
                  <c:v>Åk 2</c:v>
                </c:pt>
              </c:strCache>
            </c:strRef>
          </c:tx>
          <c:spPr>
            <a:solidFill>
              <a:schemeClr val="accent1"/>
            </a:solidFill>
          </c:spPr>
          <c:invertIfNegative val="0"/>
          <c:dPt>
            <c:idx val="0"/>
            <c:invertIfNegative val="0"/>
            <c:bubble3D val="0"/>
            <c:extLst>
              <c:ext xmlns:c16="http://schemas.microsoft.com/office/drawing/2014/chart" uri="{C3380CC4-5D6E-409C-BE32-E72D297353CC}">
                <c16:uniqueId val="{00000001-28DA-4FD6-80DD-C2DA35C84633}"/>
              </c:ext>
            </c:extLst>
          </c:dPt>
          <c:cat>
            <c:strRef>
              <c:f>Blad1!$A$2:$A$4</c:f>
              <c:strCache>
                <c:ptCount val="3"/>
                <c:pt idx="0">
                  <c:v>Druckit alkohol</c:v>
                </c:pt>
                <c:pt idx="1">
                  <c:v>Varit berusad</c:v>
                </c:pt>
                <c:pt idx="2">
                  <c:v>Intensivkonsumerat</c:v>
                </c:pt>
              </c:strCache>
            </c:strRef>
          </c:cat>
          <c:val>
            <c:numRef>
              <c:f>Blad1!$C$2:$C$4</c:f>
              <c:numCache>
                <c:formatCode>General</c:formatCode>
                <c:ptCount val="3"/>
                <c:pt idx="0">
                  <c:v>59.09</c:v>
                </c:pt>
                <c:pt idx="1">
                  <c:v>42.42</c:v>
                </c:pt>
                <c:pt idx="2">
                  <c:v>22.73</c:v>
                </c:pt>
              </c:numCache>
            </c:numRef>
          </c:val>
          <c:extLst>
            <c:ext xmlns:c16="http://schemas.microsoft.com/office/drawing/2014/chart" uri="{C3380CC4-5D6E-409C-BE32-E72D297353CC}">
              <c16:uniqueId val="{00000001-202B-426B-8B0D-A1CC446A1848}"/>
            </c:ext>
          </c:extLst>
        </c:ser>
        <c:ser>
          <c:idx val="2"/>
          <c:order val="2"/>
          <c:tx>
            <c:strRef>
              <c:f>Blad1!$D$1</c:f>
              <c:strCache>
                <c:ptCount val="1"/>
                <c:pt idx="0">
                  <c:v>Åk 3</c:v>
                </c:pt>
              </c:strCache>
            </c:strRef>
          </c:tx>
          <c:spPr>
            <a:solidFill>
              <a:schemeClr val="accent2"/>
            </a:solidFill>
          </c:spPr>
          <c:invertIfNegative val="0"/>
          <c:cat>
            <c:strRef>
              <c:f>Blad1!$A$2:$A$4</c:f>
              <c:strCache>
                <c:ptCount val="3"/>
                <c:pt idx="0">
                  <c:v>Druckit alkohol</c:v>
                </c:pt>
                <c:pt idx="1">
                  <c:v>Varit berusad</c:v>
                </c:pt>
                <c:pt idx="2">
                  <c:v>Intensivkonsumerat</c:v>
                </c:pt>
              </c:strCache>
            </c:strRef>
          </c:cat>
          <c:val>
            <c:numRef>
              <c:f>Blad1!$D$2:$D$4</c:f>
              <c:numCache>
                <c:formatCode>General</c:formatCode>
                <c:ptCount val="3"/>
                <c:pt idx="0">
                  <c:v>82.5</c:v>
                </c:pt>
                <c:pt idx="1">
                  <c:v>65</c:v>
                </c:pt>
                <c:pt idx="2">
                  <c:v>41.25</c:v>
                </c:pt>
              </c:numCache>
            </c:numRef>
          </c:val>
          <c:extLst>
            <c:ext xmlns:c16="http://schemas.microsoft.com/office/drawing/2014/chart" uri="{C3380CC4-5D6E-409C-BE32-E72D297353CC}">
              <c16:uniqueId val="{00000000-28DA-4FD6-80DD-C2DA35C84633}"/>
            </c:ext>
          </c:extLst>
        </c:ser>
        <c:dLbls>
          <c:showLegendKey val="0"/>
          <c:showVal val="0"/>
          <c:showCatName val="0"/>
          <c:showSerName val="0"/>
          <c:showPercent val="0"/>
          <c:showBubbleSize val="0"/>
        </c:dLbls>
        <c:gapWidth val="150"/>
        <c:axId val="65848064"/>
        <c:axId val="65849600"/>
      </c:barChart>
      <c:catAx>
        <c:axId val="65848064"/>
        <c:scaling>
          <c:orientation val="minMax"/>
        </c:scaling>
        <c:delete val="0"/>
        <c:axPos val="b"/>
        <c:numFmt formatCode="General" sourceLinked="0"/>
        <c:majorTickMark val="out"/>
        <c:minorTickMark val="none"/>
        <c:tickLblPos val="nextTo"/>
        <c:txPr>
          <a:bodyPr/>
          <a:lstStyle/>
          <a:p>
            <a:pPr>
              <a:defRPr>
                <a:latin typeface="Calibri Light" pitchFamily="34" charset="0"/>
              </a:defRPr>
            </a:pPr>
            <a:endParaRPr lang="sv-SE"/>
          </a:p>
        </c:txPr>
        <c:crossAx val="65849600"/>
        <c:crosses val="autoZero"/>
        <c:auto val="1"/>
        <c:lblAlgn val="ctr"/>
        <c:lblOffset val="100"/>
        <c:noMultiLvlLbl val="0"/>
      </c:catAx>
      <c:valAx>
        <c:axId val="65849600"/>
        <c:scaling>
          <c:orientation val="minMax"/>
        </c:scaling>
        <c:delete val="0"/>
        <c:axPos val="l"/>
        <c:majorGridlines/>
        <c:title>
          <c:tx>
            <c:rich>
              <a:bodyPr rot="-5400000" vert="horz"/>
              <a:lstStyle/>
              <a:p>
                <a:pPr>
                  <a:defRPr/>
                </a:pPr>
                <a:r>
                  <a:rPr lang="sv-SE" sz="2000" b="0" dirty="0" smtClean="0">
                    <a:latin typeface="Calibri Light" pitchFamily="34" charset="0"/>
                  </a:rPr>
                  <a:t>Andel i procent</a:t>
                </a:r>
                <a:endParaRPr lang="sv-SE" sz="2000" b="0" dirty="0">
                  <a:latin typeface="Calibri Light" pitchFamily="34" charset="0"/>
                </a:endParaRPr>
              </a:p>
            </c:rich>
          </c:tx>
          <c:overlay val="0"/>
        </c:title>
        <c:numFmt formatCode="General" sourceLinked="0"/>
        <c:majorTickMark val="out"/>
        <c:minorTickMark val="none"/>
        <c:tickLblPos val="nextTo"/>
        <c:txPr>
          <a:bodyPr/>
          <a:lstStyle/>
          <a:p>
            <a:pPr>
              <a:defRPr>
                <a:latin typeface="Calibri Light" pitchFamily="34" charset="0"/>
              </a:defRPr>
            </a:pPr>
            <a:endParaRPr lang="sv-SE"/>
          </a:p>
        </c:txPr>
        <c:crossAx val="65848064"/>
        <c:crosses val="autoZero"/>
        <c:crossBetween val="between"/>
      </c:valAx>
    </c:plotArea>
    <c:legend>
      <c:legendPos val="r"/>
      <c:overlay val="0"/>
      <c:txPr>
        <a:bodyPr/>
        <a:lstStyle/>
        <a:p>
          <a:pPr>
            <a:defRPr>
              <a:latin typeface="Calibri Light" pitchFamily="34" charset="0"/>
            </a:defRPr>
          </a:pPr>
          <a:endParaRPr lang="sv-SE"/>
        </a:p>
      </c:txPr>
    </c:legend>
    <c:plotVisOnly val="1"/>
    <c:dispBlanksAs val="gap"/>
    <c:showDLblsOverMax val="0"/>
  </c:chart>
  <c:txPr>
    <a:bodyPr/>
    <a:lstStyle/>
    <a:p>
      <a:pPr>
        <a:defRPr sz="1800"/>
      </a:pPr>
      <a:endParaRPr lang="sv-SE"/>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713874307378245"/>
          <c:y val="5.8891555233659666E-2"/>
          <c:w val="0.75626616117429768"/>
          <c:h val="0.75109230897380297"/>
        </c:manualLayout>
      </c:layout>
      <c:barChart>
        <c:barDir val="col"/>
        <c:grouping val="clustered"/>
        <c:varyColors val="0"/>
        <c:ser>
          <c:idx val="0"/>
          <c:order val="0"/>
          <c:tx>
            <c:strRef>
              <c:f>Blad1!$B$1</c:f>
              <c:strCache>
                <c:ptCount val="1"/>
                <c:pt idx="0">
                  <c:v>2017</c:v>
                </c:pt>
              </c:strCache>
            </c:strRef>
          </c:tx>
          <c:spPr>
            <a:solidFill>
              <a:srgbClr val="00C7CC"/>
            </a:solidFill>
          </c:spPr>
          <c:invertIfNegative val="0"/>
          <c:cat>
            <c:strRef>
              <c:f>Blad1!$A$2:$A$11</c:f>
              <c:strCache>
                <c:ptCount val="10"/>
                <c:pt idx="0">
                  <c:v>Syskon</c:v>
                </c:pt>
                <c:pt idx="1">
                  <c:v>Kamrater el. kamraters syskon</c:v>
                </c:pt>
                <c:pt idx="2">
                  <c:v>Blir bjuden av föräldrar</c:v>
                </c:pt>
                <c:pt idx="3">
                  <c:v>Föräldrar köper ut</c:v>
                </c:pt>
                <c:pt idx="4">
                  <c:v>Tar hemma utan lov</c:v>
                </c:pt>
                <c:pt idx="5">
                  <c:v>Vuxen som bjuder</c:v>
                </c:pt>
                <c:pt idx="6">
                  <c:v>Vuxen som köper ut åt mig</c:v>
                </c:pt>
                <c:pt idx="7">
                  <c:v>Köper själv på restaurang</c:v>
                </c:pt>
                <c:pt idx="8">
                  <c:v>Köper själv i affär</c:v>
                </c:pt>
                <c:pt idx="9">
                  <c:v>Köper själv på internet</c:v>
                </c:pt>
              </c:strCache>
            </c:strRef>
          </c:cat>
          <c:val>
            <c:numRef>
              <c:f>Blad1!$B$2:$B$11</c:f>
              <c:numCache>
                <c:formatCode>General</c:formatCode>
                <c:ptCount val="10"/>
                <c:pt idx="0">
                  <c:v>9.1</c:v>
                </c:pt>
                <c:pt idx="1">
                  <c:v>27.3</c:v>
                </c:pt>
                <c:pt idx="2">
                  <c:v>10.4</c:v>
                </c:pt>
                <c:pt idx="3">
                  <c:v>5.2</c:v>
                </c:pt>
                <c:pt idx="4">
                  <c:v>7.8</c:v>
                </c:pt>
                <c:pt idx="5">
                  <c:v>13</c:v>
                </c:pt>
                <c:pt idx="6">
                  <c:v>31.2</c:v>
                </c:pt>
                <c:pt idx="7">
                  <c:v>20.8</c:v>
                </c:pt>
                <c:pt idx="8">
                  <c:v>6.5</c:v>
                </c:pt>
                <c:pt idx="9">
                  <c:v>3.9</c:v>
                </c:pt>
              </c:numCache>
            </c:numRef>
          </c:val>
          <c:extLst>
            <c:ext xmlns:c16="http://schemas.microsoft.com/office/drawing/2014/chart" uri="{C3380CC4-5D6E-409C-BE32-E72D297353CC}">
              <c16:uniqueId val="{00000000-9669-41EB-AB7D-86200FF6B05A}"/>
            </c:ext>
          </c:extLst>
        </c:ser>
        <c:ser>
          <c:idx val="1"/>
          <c:order val="1"/>
          <c:tx>
            <c:strRef>
              <c:f>Blad1!$C$1</c:f>
              <c:strCache>
                <c:ptCount val="1"/>
                <c:pt idx="0">
                  <c:v>2018</c:v>
                </c:pt>
              </c:strCache>
            </c:strRef>
          </c:tx>
          <c:spPr>
            <a:solidFill>
              <a:schemeClr val="accent1">
                <a:lumMod val="50000"/>
              </a:schemeClr>
            </a:solidFill>
          </c:spPr>
          <c:invertIfNegative val="0"/>
          <c:cat>
            <c:strRef>
              <c:f>Blad1!$A$2:$A$11</c:f>
              <c:strCache>
                <c:ptCount val="10"/>
                <c:pt idx="0">
                  <c:v>Syskon</c:v>
                </c:pt>
                <c:pt idx="1">
                  <c:v>Kamrater el. kamraters syskon</c:v>
                </c:pt>
                <c:pt idx="2">
                  <c:v>Blir bjuden av föräldrar</c:v>
                </c:pt>
                <c:pt idx="3">
                  <c:v>Föräldrar köper ut</c:v>
                </c:pt>
                <c:pt idx="4">
                  <c:v>Tar hemma utan lov</c:v>
                </c:pt>
                <c:pt idx="5">
                  <c:v>Vuxen som bjuder</c:v>
                </c:pt>
                <c:pt idx="6">
                  <c:v>Vuxen som köper ut åt mig</c:v>
                </c:pt>
                <c:pt idx="7">
                  <c:v>Köper själv på restaurang</c:v>
                </c:pt>
                <c:pt idx="8">
                  <c:v>Köper själv i affär</c:v>
                </c:pt>
                <c:pt idx="9">
                  <c:v>Köper själv på internet</c:v>
                </c:pt>
              </c:strCache>
            </c:strRef>
          </c:cat>
          <c:val>
            <c:numRef>
              <c:f>Blad1!$C$2:$C$11</c:f>
              <c:numCache>
                <c:formatCode>General</c:formatCode>
                <c:ptCount val="10"/>
                <c:pt idx="0">
                  <c:v>6.5</c:v>
                </c:pt>
                <c:pt idx="1">
                  <c:v>35.9</c:v>
                </c:pt>
                <c:pt idx="2">
                  <c:v>11.2</c:v>
                </c:pt>
                <c:pt idx="3">
                  <c:v>5.9</c:v>
                </c:pt>
                <c:pt idx="4">
                  <c:v>7.1</c:v>
                </c:pt>
                <c:pt idx="5">
                  <c:v>17.100000000000001</c:v>
                </c:pt>
                <c:pt idx="6">
                  <c:v>28.2</c:v>
                </c:pt>
                <c:pt idx="7">
                  <c:v>27.6</c:v>
                </c:pt>
                <c:pt idx="8">
                  <c:v>4.7</c:v>
                </c:pt>
                <c:pt idx="9">
                  <c:v>1.2</c:v>
                </c:pt>
              </c:numCache>
            </c:numRef>
          </c:val>
          <c:extLst>
            <c:ext xmlns:c16="http://schemas.microsoft.com/office/drawing/2014/chart" uri="{C3380CC4-5D6E-409C-BE32-E72D297353CC}">
              <c16:uniqueId val="{00000001-9669-41EB-AB7D-86200FF6B05A}"/>
            </c:ext>
          </c:extLst>
        </c:ser>
        <c:ser>
          <c:idx val="2"/>
          <c:order val="2"/>
          <c:tx>
            <c:strRef>
              <c:f>Blad1!$D$1</c:f>
              <c:strCache>
                <c:ptCount val="1"/>
                <c:pt idx="0">
                  <c:v>2019</c:v>
                </c:pt>
              </c:strCache>
            </c:strRef>
          </c:tx>
          <c:invertIfNegative val="0"/>
          <c:cat>
            <c:strRef>
              <c:f>Blad1!$A$2:$A$11</c:f>
              <c:strCache>
                <c:ptCount val="10"/>
                <c:pt idx="0">
                  <c:v>Syskon</c:v>
                </c:pt>
                <c:pt idx="1">
                  <c:v>Kamrater el. kamraters syskon</c:v>
                </c:pt>
                <c:pt idx="2">
                  <c:v>Blir bjuden av föräldrar</c:v>
                </c:pt>
                <c:pt idx="3">
                  <c:v>Föräldrar köper ut</c:v>
                </c:pt>
                <c:pt idx="4">
                  <c:v>Tar hemma utan lov</c:v>
                </c:pt>
                <c:pt idx="5">
                  <c:v>Vuxen som bjuder</c:v>
                </c:pt>
                <c:pt idx="6">
                  <c:v>Vuxen som köper ut åt mig</c:v>
                </c:pt>
                <c:pt idx="7">
                  <c:v>Köper själv på restaurang</c:v>
                </c:pt>
                <c:pt idx="8">
                  <c:v>Köper själv i affär</c:v>
                </c:pt>
                <c:pt idx="9">
                  <c:v>Köper själv på internet</c:v>
                </c:pt>
              </c:strCache>
            </c:strRef>
          </c:cat>
          <c:val>
            <c:numRef>
              <c:f>Blad1!$D$2:$D$11</c:f>
              <c:numCache>
                <c:formatCode>General</c:formatCode>
                <c:ptCount val="10"/>
                <c:pt idx="0">
                  <c:v>10.8</c:v>
                </c:pt>
                <c:pt idx="1">
                  <c:v>40.1</c:v>
                </c:pt>
                <c:pt idx="2">
                  <c:v>13.4</c:v>
                </c:pt>
                <c:pt idx="3">
                  <c:v>4.5</c:v>
                </c:pt>
                <c:pt idx="4">
                  <c:v>13.4</c:v>
                </c:pt>
                <c:pt idx="5">
                  <c:v>17.2</c:v>
                </c:pt>
                <c:pt idx="6">
                  <c:v>29.3</c:v>
                </c:pt>
                <c:pt idx="7">
                  <c:v>20.399999999999999</c:v>
                </c:pt>
                <c:pt idx="8">
                  <c:v>5.7</c:v>
                </c:pt>
                <c:pt idx="9">
                  <c:v>0.6</c:v>
                </c:pt>
              </c:numCache>
            </c:numRef>
          </c:val>
          <c:extLst>
            <c:ext xmlns:c16="http://schemas.microsoft.com/office/drawing/2014/chart" uri="{C3380CC4-5D6E-409C-BE32-E72D297353CC}">
              <c16:uniqueId val="{00000000-E43A-4794-9A3C-196871485DB5}"/>
            </c:ext>
          </c:extLst>
        </c:ser>
        <c:dLbls>
          <c:showLegendKey val="0"/>
          <c:showVal val="0"/>
          <c:showCatName val="0"/>
          <c:showSerName val="0"/>
          <c:showPercent val="0"/>
          <c:showBubbleSize val="0"/>
        </c:dLbls>
        <c:gapWidth val="150"/>
        <c:axId val="148124416"/>
        <c:axId val="148125952"/>
      </c:barChart>
      <c:catAx>
        <c:axId val="148124416"/>
        <c:scaling>
          <c:orientation val="minMax"/>
        </c:scaling>
        <c:delete val="0"/>
        <c:axPos val="b"/>
        <c:numFmt formatCode="General" sourceLinked="1"/>
        <c:majorTickMark val="out"/>
        <c:minorTickMark val="none"/>
        <c:tickLblPos val="low"/>
        <c:txPr>
          <a:bodyPr/>
          <a:lstStyle/>
          <a:p>
            <a:pPr>
              <a:defRPr sz="1080" baseline="0">
                <a:latin typeface="Calibri Light" pitchFamily="34" charset="0"/>
              </a:defRPr>
            </a:pPr>
            <a:endParaRPr lang="sv-SE"/>
          </a:p>
        </c:txPr>
        <c:crossAx val="148125952"/>
        <c:crosses val="autoZero"/>
        <c:auto val="1"/>
        <c:lblAlgn val="ctr"/>
        <c:lblOffset val="100"/>
        <c:noMultiLvlLbl val="0"/>
      </c:catAx>
      <c:valAx>
        <c:axId val="148125952"/>
        <c:scaling>
          <c:orientation val="minMax"/>
        </c:scaling>
        <c:delete val="0"/>
        <c:axPos val="l"/>
        <c:majorGridlines/>
        <c:title>
          <c:tx>
            <c:rich>
              <a:bodyPr rot="-5400000" vert="horz"/>
              <a:lstStyle/>
              <a:p>
                <a:pPr>
                  <a:defRPr/>
                </a:pPr>
                <a:r>
                  <a:rPr lang="sv-SE" b="0" dirty="0" smtClean="0">
                    <a:latin typeface="Calibri Light" pitchFamily="34" charset="0"/>
                  </a:rPr>
                  <a:t>Andel i</a:t>
                </a:r>
                <a:r>
                  <a:rPr lang="sv-SE" b="0" baseline="0" dirty="0" smtClean="0">
                    <a:latin typeface="Calibri Light" pitchFamily="34" charset="0"/>
                  </a:rPr>
                  <a:t> procent</a:t>
                </a:r>
                <a:endParaRPr lang="sv-SE" b="0" dirty="0">
                  <a:latin typeface="Calibri Light" pitchFamily="34" charset="0"/>
                </a:endParaRPr>
              </a:p>
            </c:rich>
          </c:tx>
          <c:overlay val="0"/>
        </c:title>
        <c:numFmt formatCode="General" sourceLinked="1"/>
        <c:majorTickMark val="out"/>
        <c:minorTickMark val="none"/>
        <c:tickLblPos val="nextTo"/>
        <c:txPr>
          <a:bodyPr/>
          <a:lstStyle/>
          <a:p>
            <a:pPr>
              <a:defRPr>
                <a:latin typeface="Calibri Light" pitchFamily="34" charset="0"/>
              </a:defRPr>
            </a:pPr>
            <a:endParaRPr lang="sv-SE"/>
          </a:p>
        </c:txPr>
        <c:crossAx val="148124416"/>
        <c:crosses val="autoZero"/>
        <c:crossBetween val="between"/>
      </c:valAx>
      <c:spPr>
        <a:noFill/>
        <a:ln w="25402">
          <a:noFill/>
        </a:ln>
      </c:spPr>
    </c:plotArea>
    <c:legend>
      <c:legendPos val="r"/>
      <c:overlay val="0"/>
      <c:txPr>
        <a:bodyPr/>
        <a:lstStyle/>
        <a:p>
          <a:pPr>
            <a:defRPr sz="2000" baseline="0">
              <a:latin typeface="Calibri Light" pitchFamily="34" charset="0"/>
            </a:defRPr>
          </a:pPr>
          <a:endParaRPr lang="sv-SE"/>
        </a:p>
      </c:txPr>
    </c:legend>
    <c:plotVisOnly val="1"/>
    <c:dispBlanksAs val="gap"/>
    <c:showDLblsOverMax val="0"/>
  </c:chart>
  <c:txPr>
    <a:bodyPr/>
    <a:lstStyle/>
    <a:p>
      <a:pPr>
        <a:defRPr sz="1800"/>
      </a:pPr>
      <a:endParaRPr lang="sv-SE"/>
    </a:p>
  </c:tx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726997666958296"/>
          <c:y val="5.8891555233659666E-2"/>
          <c:w val="0.70063125789831826"/>
          <c:h val="0.78151058680771368"/>
        </c:manualLayout>
      </c:layout>
      <c:barChart>
        <c:barDir val="col"/>
        <c:grouping val="clustered"/>
        <c:varyColors val="0"/>
        <c:ser>
          <c:idx val="0"/>
          <c:order val="0"/>
          <c:tx>
            <c:strRef>
              <c:f>Blad1!$B$1</c:f>
              <c:strCache>
                <c:ptCount val="1"/>
                <c:pt idx="0">
                  <c:v>2017</c:v>
                </c:pt>
              </c:strCache>
            </c:strRef>
          </c:tx>
          <c:spPr>
            <a:solidFill>
              <a:srgbClr val="00C7CC"/>
            </a:solidFill>
          </c:spPr>
          <c:invertIfNegative val="0"/>
          <c:cat>
            <c:strRef>
              <c:f>Blad1!$A$2:$A$4</c:f>
              <c:strCache>
                <c:ptCount val="3"/>
                <c:pt idx="0">
                  <c:v>Aldrig kört moped berusad</c:v>
                </c:pt>
                <c:pt idx="1">
                  <c:v>Aldrig åkt moped med berusad förare</c:v>
                </c:pt>
                <c:pt idx="2">
                  <c:v>Aldrig åkt bil med berusad förare</c:v>
                </c:pt>
              </c:strCache>
            </c:strRef>
          </c:cat>
          <c:val>
            <c:numRef>
              <c:f>Blad1!$B$2:$B$4</c:f>
              <c:numCache>
                <c:formatCode>General</c:formatCode>
                <c:ptCount val="3"/>
                <c:pt idx="0">
                  <c:v>91.2</c:v>
                </c:pt>
                <c:pt idx="1">
                  <c:v>92.7</c:v>
                </c:pt>
                <c:pt idx="2">
                  <c:v>87.5</c:v>
                </c:pt>
              </c:numCache>
            </c:numRef>
          </c:val>
          <c:extLst>
            <c:ext xmlns:c16="http://schemas.microsoft.com/office/drawing/2014/chart" uri="{C3380CC4-5D6E-409C-BE32-E72D297353CC}">
              <c16:uniqueId val="{00000000-A948-479B-94A0-747E6991FE29}"/>
            </c:ext>
          </c:extLst>
        </c:ser>
        <c:ser>
          <c:idx val="1"/>
          <c:order val="1"/>
          <c:tx>
            <c:strRef>
              <c:f>Blad1!$C$1</c:f>
              <c:strCache>
                <c:ptCount val="1"/>
                <c:pt idx="0">
                  <c:v>2018</c:v>
                </c:pt>
              </c:strCache>
            </c:strRef>
          </c:tx>
          <c:spPr>
            <a:solidFill>
              <a:schemeClr val="accent1">
                <a:lumMod val="50000"/>
              </a:schemeClr>
            </a:solidFill>
          </c:spPr>
          <c:invertIfNegative val="0"/>
          <c:cat>
            <c:strRef>
              <c:f>Blad1!$A$2:$A$4</c:f>
              <c:strCache>
                <c:ptCount val="3"/>
                <c:pt idx="0">
                  <c:v>Aldrig kört moped berusad</c:v>
                </c:pt>
                <c:pt idx="1">
                  <c:v>Aldrig åkt moped med berusad förare</c:v>
                </c:pt>
                <c:pt idx="2">
                  <c:v>Aldrig åkt bil med berusad förare</c:v>
                </c:pt>
              </c:strCache>
            </c:strRef>
          </c:cat>
          <c:val>
            <c:numRef>
              <c:f>Blad1!$C$2:$C$4</c:f>
              <c:numCache>
                <c:formatCode>General</c:formatCode>
                <c:ptCount val="3"/>
                <c:pt idx="0">
                  <c:v>92.9</c:v>
                </c:pt>
                <c:pt idx="1">
                  <c:v>91.9</c:v>
                </c:pt>
                <c:pt idx="2">
                  <c:v>89.2</c:v>
                </c:pt>
              </c:numCache>
            </c:numRef>
          </c:val>
          <c:extLst>
            <c:ext xmlns:c16="http://schemas.microsoft.com/office/drawing/2014/chart" uri="{C3380CC4-5D6E-409C-BE32-E72D297353CC}">
              <c16:uniqueId val="{00000000-4592-4AB5-9355-259E81837B4D}"/>
            </c:ext>
          </c:extLst>
        </c:ser>
        <c:ser>
          <c:idx val="2"/>
          <c:order val="2"/>
          <c:tx>
            <c:strRef>
              <c:f>Blad1!$D$1</c:f>
              <c:strCache>
                <c:ptCount val="1"/>
                <c:pt idx="0">
                  <c:v>2019</c:v>
                </c:pt>
              </c:strCache>
            </c:strRef>
          </c:tx>
          <c:invertIfNegative val="0"/>
          <c:cat>
            <c:strRef>
              <c:f>Blad1!$A$2:$A$4</c:f>
              <c:strCache>
                <c:ptCount val="3"/>
                <c:pt idx="0">
                  <c:v>Aldrig kört moped berusad</c:v>
                </c:pt>
                <c:pt idx="1">
                  <c:v>Aldrig åkt moped med berusad förare</c:v>
                </c:pt>
                <c:pt idx="2">
                  <c:v>Aldrig åkt bil med berusad förare</c:v>
                </c:pt>
              </c:strCache>
            </c:strRef>
          </c:cat>
          <c:val>
            <c:numRef>
              <c:f>Blad1!$D$2:$D$4</c:f>
              <c:numCache>
                <c:formatCode>General</c:formatCode>
                <c:ptCount val="3"/>
                <c:pt idx="0">
                  <c:v>90.8</c:v>
                </c:pt>
                <c:pt idx="1">
                  <c:v>89.9</c:v>
                </c:pt>
                <c:pt idx="2">
                  <c:v>87.1</c:v>
                </c:pt>
              </c:numCache>
            </c:numRef>
          </c:val>
          <c:extLst>
            <c:ext xmlns:c16="http://schemas.microsoft.com/office/drawing/2014/chart" uri="{C3380CC4-5D6E-409C-BE32-E72D297353CC}">
              <c16:uniqueId val="{00000000-76CD-4638-833B-FA3C5BEDDB94}"/>
            </c:ext>
          </c:extLst>
        </c:ser>
        <c:dLbls>
          <c:showLegendKey val="0"/>
          <c:showVal val="0"/>
          <c:showCatName val="0"/>
          <c:showSerName val="0"/>
          <c:showPercent val="0"/>
          <c:showBubbleSize val="0"/>
        </c:dLbls>
        <c:gapWidth val="150"/>
        <c:axId val="107644032"/>
        <c:axId val="107645568"/>
      </c:barChart>
      <c:catAx>
        <c:axId val="107644032"/>
        <c:scaling>
          <c:orientation val="minMax"/>
        </c:scaling>
        <c:delete val="0"/>
        <c:axPos val="b"/>
        <c:numFmt formatCode="General" sourceLinked="0"/>
        <c:majorTickMark val="out"/>
        <c:minorTickMark val="none"/>
        <c:tickLblPos val="nextTo"/>
        <c:txPr>
          <a:bodyPr/>
          <a:lstStyle/>
          <a:p>
            <a:pPr>
              <a:defRPr>
                <a:latin typeface="Calibri Light" pitchFamily="34" charset="0"/>
              </a:defRPr>
            </a:pPr>
            <a:endParaRPr lang="sv-SE"/>
          </a:p>
        </c:txPr>
        <c:crossAx val="107645568"/>
        <c:crosses val="autoZero"/>
        <c:auto val="1"/>
        <c:lblAlgn val="ctr"/>
        <c:lblOffset val="100"/>
        <c:noMultiLvlLbl val="0"/>
      </c:catAx>
      <c:valAx>
        <c:axId val="107645568"/>
        <c:scaling>
          <c:orientation val="minMax"/>
          <c:max val="100"/>
          <c:min val="0"/>
        </c:scaling>
        <c:delete val="0"/>
        <c:axPos val="l"/>
        <c:majorGridlines/>
        <c:title>
          <c:tx>
            <c:rich>
              <a:bodyPr rot="-5400000" vert="horz"/>
              <a:lstStyle/>
              <a:p>
                <a:pPr>
                  <a:defRPr/>
                </a:pPr>
                <a:r>
                  <a:rPr lang="sv-SE" sz="2000" b="0" dirty="0" smtClean="0">
                    <a:latin typeface="Calibri Light" pitchFamily="34" charset="0"/>
                  </a:rPr>
                  <a:t>Andel i procent</a:t>
                </a:r>
                <a:endParaRPr lang="sv-SE" sz="2000" b="0" dirty="0">
                  <a:latin typeface="Calibri Light" pitchFamily="34" charset="0"/>
                </a:endParaRPr>
              </a:p>
            </c:rich>
          </c:tx>
          <c:overlay val="0"/>
        </c:title>
        <c:numFmt formatCode="General" sourceLinked="0"/>
        <c:majorTickMark val="out"/>
        <c:minorTickMark val="none"/>
        <c:tickLblPos val="nextTo"/>
        <c:txPr>
          <a:bodyPr/>
          <a:lstStyle/>
          <a:p>
            <a:pPr>
              <a:defRPr>
                <a:latin typeface="Calibri Light" pitchFamily="34" charset="0"/>
              </a:defRPr>
            </a:pPr>
            <a:endParaRPr lang="sv-SE"/>
          </a:p>
        </c:txPr>
        <c:crossAx val="107644032"/>
        <c:crosses val="autoZero"/>
        <c:crossBetween val="between"/>
      </c:valAx>
    </c:plotArea>
    <c:legend>
      <c:legendPos val="r"/>
      <c:layout>
        <c:manualLayout>
          <c:xMode val="edge"/>
          <c:yMode val="edge"/>
          <c:x val="0.87457154661222902"/>
          <c:y val="0.41369980267182915"/>
          <c:w val="9.6107465733449984E-2"/>
          <c:h val="0.23364596661528164"/>
        </c:manualLayout>
      </c:layout>
      <c:overlay val="0"/>
      <c:txPr>
        <a:bodyPr/>
        <a:lstStyle/>
        <a:p>
          <a:pPr>
            <a:defRPr>
              <a:latin typeface="+mj-lt"/>
            </a:defRPr>
          </a:pPr>
          <a:endParaRPr lang="sv-SE"/>
        </a:p>
      </c:txPr>
    </c:legend>
    <c:plotVisOnly val="1"/>
    <c:dispBlanksAs val="gap"/>
    <c:showDLblsOverMax val="0"/>
  </c:chart>
  <c:txPr>
    <a:bodyPr/>
    <a:lstStyle/>
    <a:p>
      <a:pPr>
        <a:defRPr sz="1800"/>
      </a:pPr>
      <a:endParaRPr lang="sv-S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Blad1!$B$1</c:f>
              <c:strCache>
                <c:ptCount val="1"/>
                <c:pt idx="0">
                  <c:v>Åk 1</c:v>
                </c:pt>
              </c:strCache>
            </c:strRef>
          </c:tx>
          <c:spPr>
            <a:solidFill>
              <a:schemeClr val="accent4"/>
            </a:solidFill>
          </c:spPr>
          <c:invertIfNegative val="0"/>
          <c:cat>
            <c:strRef>
              <c:f>Blad1!$A$2:$A$6</c:f>
              <c:strCache>
                <c:ptCount val="5"/>
                <c:pt idx="0">
                  <c:v>Utmärkt</c:v>
                </c:pt>
                <c:pt idx="1">
                  <c:v>Mycket bra</c:v>
                </c:pt>
                <c:pt idx="2">
                  <c:v>Bra</c:v>
                </c:pt>
                <c:pt idx="3">
                  <c:v>Ganska bra</c:v>
                </c:pt>
                <c:pt idx="4">
                  <c:v>Dåligt</c:v>
                </c:pt>
              </c:strCache>
            </c:strRef>
          </c:cat>
          <c:val>
            <c:numRef>
              <c:f>Blad1!$B$2:$B$6</c:f>
              <c:numCache>
                <c:formatCode>General</c:formatCode>
                <c:ptCount val="5"/>
                <c:pt idx="0">
                  <c:v>27.1</c:v>
                </c:pt>
                <c:pt idx="1">
                  <c:v>29.9</c:v>
                </c:pt>
                <c:pt idx="2">
                  <c:v>23.4</c:v>
                </c:pt>
                <c:pt idx="3">
                  <c:v>15</c:v>
                </c:pt>
                <c:pt idx="4">
                  <c:v>4.7</c:v>
                </c:pt>
              </c:numCache>
            </c:numRef>
          </c:val>
          <c:extLst>
            <c:ext xmlns:c16="http://schemas.microsoft.com/office/drawing/2014/chart" uri="{C3380CC4-5D6E-409C-BE32-E72D297353CC}">
              <c16:uniqueId val="{00000000-202B-426B-8B0D-A1CC446A1848}"/>
            </c:ext>
          </c:extLst>
        </c:ser>
        <c:ser>
          <c:idx val="1"/>
          <c:order val="1"/>
          <c:tx>
            <c:strRef>
              <c:f>Blad1!$C$1</c:f>
              <c:strCache>
                <c:ptCount val="1"/>
                <c:pt idx="0">
                  <c:v>Åk 2</c:v>
                </c:pt>
              </c:strCache>
            </c:strRef>
          </c:tx>
          <c:spPr>
            <a:solidFill>
              <a:schemeClr val="accent1"/>
            </a:solidFill>
          </c:spPr>
          <c:invertIfNegative val="0"/>
          <c:dPt>
            <c:idx val="0"/>
            <c:invertIfNegative val="0"/>
            <c:bubble3D val="0"/>
            <c:spPr>
              <a:solidFill>
                <a:schemeClr val="accent1">
                  <a:lumMod val="75000"/>
                </a:schemeClr>
              </a:solidFill>
            </c:spPr>
            <c:extLst>
              <c:ext xmlns:c16="http://schemas.microsoft.com/office/drawing/2014/chart" uri="{C3380CC4-5D6E-409C-BE32-E72D297353CC}">
                <c16:uniqueId val="{00000001-28DA-4FD6-80DD-C2DA35C84633}"/>
              </c:ext>
            </c:extLst>
          </c:dPt>
          <c:cat>
            <c:strRef>
              <c:f>Blad1!$A$2:$A$6</c:f>
              <c:strCache>
                <c:ptCount val="5"/>
                <c:pt idx="0">
                  <c:v>Utmärkt</c:v>
                </c:pt>
                <c:pt idx="1">
                  <c:v>Mycket bra</c:v>
                </c:pt>
                <c:pt idx="2">
                  <c:v>Bra</c:v>
                </c:pt>
                <c:pt idx="3">
                  <c:v>Ganska bra</c:v>
                </c:pt>
                <c:pt idx="4">
                  <c:v>Dåligt</c:v>
                </c:pt>
              </c:strCache>
            </c:strRef>
          </c:cat>
          <c:val>
            <c:numRef>
              <c:f>Blad1!$C$2:$C$6</c:f>
              <c:numCache>
                <c:formatCode>General</c:formatCode>
                <c:ptCount val="5"/>
                <c:pt idx="0">
                  <c:v>21.2</c:v>
                </c:pt>
                <c:pt idx="1">
                  <c:v>24.2</c:v>
                </c:pt>
                <c:pt idx="2">
                  <c:v>33.299999999999997</c:v>
                </c:pt>
                <c:pt idx="3">
                  <c:v>15.2</c:v>
                </c:pt>
                <c:pt idx="4">
                  <c:v>6.1</c:v>
                </c:pt>
              </c:numCache>
            </c:numRef>
          </c:val>
          <c:extLst>
            <c:ext xmlns:c16="http://schemas.microsoft.com/office/drawing/2014/chart" uri="{C3380CC4-5D6E-409C-BE32-E72D297353CC}">
              <c16:uniqueId val="{00000001-202B-426B-8B0D-A1CC446A1848}"/>
            </c:ext>
          </c:extLst>
        </c:ser>
        <c:ser>
          <c:idx val="2"/>
          <c:order val="2"/>
          <c:tx>
            <c:strRef>
              <c:f>Blad1!$D$1</c:f>
              <c:strCache>
                <c:ptCount val="1"/>
                <c:pt idx="0">
                  <c:v>Åk 3</c:v>
                </c:pt>
              </c:strCache>
            </c:strRef>
          </c:tx>
          <c:spPr>
            <a:solidFill>
              <a:schemeClr val="accent2"/>
            </a:solidFill>
          </c:spPr>
          <c:invertIfNegative val="0"/>
          <c:cat>
            <c:strRef>
              <c:f>Blad1!$A$2:$A$6</c:f>
              <c:strCache>
                <c:ptCount val="5"/>
                <c:pt idx="0">
                  <c:v>Utmärkt</c:v>
                </c:pt>
                <c:pt idx="1">
                  <c:v>Mycket bra</c:v>
                </c:pt>
                <c:pt idx="2">
                  <c:v>Bra</c:v>
                </c:pt>
                <c:pt idx="3">
                  <c:v>Ganska bra</c:v>
                </c:pt>
                <c:pt idx="4">
                  <c:v>Dåligt</c:v>
                </c:pt>
              </c:strCache>
            </c:strRef>
          </c:cat>
          <c:val>
            <c:numRef>
              <c:f>Blad1!$D$2:$D$6</c:f>
              <c:numCache>
                <c:formatCode>General</c:formatCode>
                <c:ptCount val="5"/>
                <c:pt idx="0">
                  <c:v>17.7</c:v>
                </c:pt>
                <c:pt idx="1">
                  <c:v>30.4</c:v>
                </c:pt>
                <c:pt idx="2">
                  <c:v>38</c:v>
                </c:pt>
                <c:pt idx="3">
                  <c:v>10.1</c:v>
                </c:pt>
                <c:pt idx="4">
                  <c:v>3.8</c:v>
                </c:pt>
              </c:numCache>
            </c:numRef>
          </c:val>
          <c:extLst>
            <c:ext xmlns:c16="http://schemas.microsoft.com/office/drawing/2014/chart" uri="{C3380CC4-5D6E-409C-BE32-E72D297353CC}">
              <c16:uniqueId val="{00000000-28DA-4FD6-80DD-C2DA35C84633}"/>
            </c:ext>
          </c:extLst>
        </c:ser>
        <c:dLbls>
          <c:showLegendKey val="0"/>
          <c:showVal val="0"/>
          <c:showCatName val="0"/>
          <c:showSerName val="0"/>
          <c:showPercent val="0"/>
          <c:showBubbleSize val="0"/>
        </c:dLbls>
        <c:gapWidth val="150"/>
        <c:axId val="65848064"/>
        <c:axId val="65849600"/>
      </c:barChart>
      <c:catAx>
        <c:axId val="65848064"/>
        <c:scaling>
          <c:orientation val="minMax"/>
        </c:scaling>
        <c:delete val="0"/>
        <c:axPos val="b"/>
        <c:numFmt formatCode="General" sourceLinked="0"/>
        <c:majorTickMark val="out"/>
        <c:minorTickMark val="none"/>
        <c:tickLblPos val="nextTo"/>
        <c:txPr>
          <a:bodyPr/>
          <a:lstStyle/>
          <a:p>
            <a:pPr>
              <a:defRPr>
                <a:latin typeface="Calibri Light" pitchFamily="34" charset="0"/>
              </a:defRPr>
            </a:pPr>
            <a:endParaRPr lang="sv-SE"/>
          </a:p>
        </c:txPr>
        <c:crossAx val="65849600"/>
        <c:crosses val="autoZero"/>
        <c:auto val="1"/>
        <c:lblAlgn val="ctr"/>
        <c:lblOffset val="100"/>
        <c:noMultiLvlLbl val="0"/>
      </c:catAx>
      <c:valAx>
        <c:axId val="65849600"/>
        <c:scaling>
          <c:orientation val="minMax"/>
          <c:max val="40"/>
        </c:scaling>
        <c:delete val="0"/>
        <c:axPos val="l"/>
        <c:majorGridlines/>
        <c:title>
          <c:tx>
            <c:rich>
              <a:bodyPr rot="-5400000" vert="horz"/>
              <a:lstStyle/>
              <a:p>
                <a:pPr>
                  <a:defRPr/>
                </a:pPr>
                <a:r>
                  <a:rPr lang="sv-SE" sz="2000" b="0" dirty="0" smtClean="0">
                    <a:latin typeface="Calibri Light" pitchFamily="34" charset="0"/>
                  </a:rPr>
                  <a:t>Andel i procent</a:t>
                </a:r>
                <a:endParaRPr lang="sv-SE" sz="2000" b="0" dirty="0">
                  <a:latin typeface="Calibri Light" pitchFamily="34" charset="0"/>
                </a:endParaRPr>
              </a:p>
            </c:rich>
          </c:tx>
          <c:layout/>
          <c:overlay val="0"/>
        </c:title>
        <c:numFmt formatCode="General" sourceLinked="0"/>
        <c:majorTickMark val="out"/>
        <c:minorTickMark val="none"/>
        <c:tickLblPos val="nextTo"/>
        <c:txPr>
          <a:bodyPr/>
          <a:lstStyle/>
          <a:p>
            <a:pPr>
              <a:defRPr>
                <a:latin typeface="Calibri Light" pitchFamily="34" charset="0"/>
              </a:defRPr>
            </a:pPr>
            <a:endParaRPr lang="sv-SE"/>
          </a:p>
        </c:txPr>
        <c:crossAx val="65848064"/>
        <c:crosses val="autoZero"/>
        <c:crossBetween val="between"/>
      </c:valAx>
    </c:plotArea>
    <c:legend>
      <c:legendPos val="r"/>
      <c:layout/>
      <c:overlay val="0"/>
      <c:txPr>
        <a:bodyPr/>
        <a:lstStyle/>
        <a:p>
          <a:pPr>
            <a:defRPr>
              <a:latin typeface="Calibri Light" pitchFamily="34" charset="0"/>
            </a:defRPr>
          </a:pPr>
          <a:endParaRPr lang="sv-SE"/>
        </a:p>
      </c:txPr>
    </c:legend>
    <c:plotVisOnly val="1"/>
    <c:dispBlanksAs val="gap"/>
    <c:showDLblsOverMax val="0"/>
  </c:chart>
  <c:txPr>
    <a:bodyPr/>
    <a:lstStyle/>
    <a:p>
      <a:pPr>
        <a:defRPr sz="1800"/>
      </a:pPr>
      <a:endParaRPr lang="sv-SE"/>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726997666958296"/>
          <c:y val="5.8891555233659666E-2"/>
          <c:w val="0.70063125789831826"/>
          <c:h val="0.78151058680771368"/>
        </c:manualLayout>
      </c:layout>
      <c:barChart>
        <c:barDir val="col"/>
        <c:grouping val="clustered"/>
        <c:varyColors val="0"/>
        <c:ser>
          <c:idx val="0"/>
          <c:order val="0"/>
          <c:tx>
            <c:strRef>
              <c:f>Blad1!$B$1</c:f>
              <c:strCache>
                <c:ptCount val="1"/>
                <c:pt idx="0">
                  <c:v>Flickor</c:v>
                </c:pt>
              </c:strCache>
            </c:strRef>
          </c:tx>
          <c:spPr>
            <a:solidFill>
              <a:schemeClr val="accent2"/>
            </a:solidFill>
          </c:spPr>
          <c:invertIfNegative val="0"/>
          <c:cat>
            <c:strRef>
              <c:f>Blad1!$A$2:$A$4</c:f>
              <c:strCache>
                <c:ptCount val="3"/>
                <c:pt idx="0">
                  <c:v>Aldrig kört moped berusad</c:v>
                </c:pt>
                <c:pt idx="1">
                  <c:v>Aldrig åkt moped med berusad förare</c:v>
                </c:pt>
                <c:pt idx="2">
                  <c:v>Aldrig åkt bil med berusad förare</c:v>
                </c:pt>
              </c:strCache>
            </c:strRef>
          </c:cat>
          <c:val>
            <c:numRef>
              <c:f>Blad1!$B$2:$B$4</c:f>
              <c:numCache>
                <c:formatCode>General</c:formatCode>
                <c:ptCount val="3"/>
                <c:pt idx="0">
                  <c:v>91.4</c:v>
                </c:pt>
                <c:pt idx="1">
                  <c:v>89.5</c:v>
                </c:pt>
                <c:pt idx="2">
                  <c:v>88.6</c:v>
                </c:pt>
              </c:numCache>
            </c:numRef>
          </c:val>
          <c:extLst>
            <c:ext xmlns:c16="http://schemas.microsoft.com/office/drawing/2014/chart" uri="{C3380CC4-5D6E-409C-BE32-E72D297353CC}">
              <c16:uniqueId val="{00000000-A948-479B-94A0-747E6991FE29}"/>
            </c:ext>
          </c:extLst>
        </c:ser>
        <c:ser>
          <c:idx val="1"/>
          <c:order val="1"/>
          <c:tx>
            <c:strRef>
              <c:f>Blad1!$C$1</c:f>
              <c:strCache>
                <c:ptCount val="1"/>
                <c:pt idx="0">
                  <c:v>Pojkar</c:v>
                </c:pt>
              </c:strCache>
            </c:strRef>
          </c:tx>
          <c:spPr>
            <a:solidFill>
              <a:schemeClr val="accent1"/>
            </a:solidFill>
          </c:spPr>
          <c:invertIfNegative val="0"/>
          <c:cat>
            <c:strRef>
              <c:f>Blad1!$A$2:$A$4</c:f>
              <c:strCache>
                <c:ptCount val="3"/>
                <c:pt idx="0">
                  <c:v>Aldrig kört moped berusad</c:v>
                </c:pt>
                <c:pt idx="1">
                  <c:v>Aldrig åkt moped med berusad förare</c:v>
                </c:pt>
                <c:pt idx="2">
                  <c:v>Aldrig åkt bil med berusad förare</c:v>
                </c:pt>
              </c:strCache>
            </c:strRef>
          </c:cat>
          <c:val>
            <c:numRef>
              <c:f>Blad1!$C$2:$C$4</c:f>
              <c:numCache>
                <c:formatCode>General</c:formatCode>
                <c:ptCount val="3"/>
                <c:pt idx="0">
                  <c:v>91.1</c:v>
                </c:pt>
                <c:pt idx="1">
                  <c:v>91.1</c:v>
                </c:pt>
                <c:pt idx="2">
                  <c:v>87.9</c:v>
                </c:pt>
              </c:numCache>
            </c:numRef>
          </c:val>
          <c:extLst>
            <c:ext xmlns:c16="http://schemas.microsoft.com/office/drawing/2014/chart" uri="{C3380CC4-5D6E-409C-BE32-E72D297353CC}">
              <c16:uniqueId val="{00000000-4592-4AB5-9355-259E81837B4D}"/>
            </c:ext>
          </c:extLst>
        </c:ser>
        <c:dLbls>
          <c:showLegendKey val="0"/>
          <c:showVal val="0"/>
          <c:showCatName val="0"/>
          <c:showSerName val="0"/>
          <c:showPercent val="0"/>
          <c:showBubbleSize val="0"/>
        </c:dLbls>
        <c:gapWidth val="150"/>
        <c:axId val="107644032"/>
        <c:axId val="107645568"/>
      </c:barChart>
      <c:catAx>
        <c:axId val="107644032"/>
        <c:scaling>
          <c:orientation val="minMax"/>
        </c:scaling>
        <c:delete val="0"/>
        <c:axPos val="b"/>
        <c:numFmt formatCode="General" sourceLinked="0"/>
        <c:majorTickMark val="out"/>
        <c:minorTickMark val="none"/>
        <c:tickLblPos val="nextTo"/>
        <c:txPr>
          <a:bodyPr/>
          <a:lstStyle/>
          <a:p>
            <a:pPr>
              <a:defRPr>
                <a:latin typeface="Calibri Light" pitchFamily="34" charset="0"/>
              </a:defRPr>
            </a:pPr>
            <a:endParaRPr lang="sv-SE"/>
          </a:p>
        </c:txPr>
        <c:crossAx val="107645568"/>
        <c:crosses val="autoZero"/>
        <c:auto val="1"/>
        <c:lblAlgn val="ctr"/>
        <c:lblOffset val="100"/>
        <c:noMultiLvlLbl val="0"/>
      </c:catAx>
      <c:valAx>
        <c:axId val="107645568"/>
        <c:scaling>
          <c:orientation val="minMax"/>
          <c:max val="100"/>
          <c:min val="0"/>
        </c:scaling>
        <c:delete val="0"/>
        <c:axPos val="l"/>
        <c:majorGridlines/>
        <c:title>
          <c:tx>
            <c:rich>
              <a:bodyPr rot="-5400000" vert="horz"/>
              <a:lstStyle/>
              <a:p>
                <a:pPr>
                  <a:defRPr/>
                </a:pPr>
                <a:r>
                  <a:rPr lang="sv-SE" sz="2000" b="0" dirty="0" smtClean="0">
                    <a:latin typeface="Calibri Light" pitchFamily="34" charset="0"/>
                  </a:rPr>
                  <a:t>Andel i procent</a:t>
                </a:r>
                <a:endParaRPr lang="sv-SE" sz="2000" b="0" dirty="0">
                  <a:latin typeface="Calibri Light" pitchFamily="34" charset="0"/>
                </a:endParaRPr>
              </a:p>
            </c:rich>
          </c:tx>
          <c:overlay val="0"/>
        </c:title>
        <c:numFmt formatCode="General" sourceLinked="0"/>
        <c:majorTickMark val="out"/>
        <c:minorTickMark val="none"/>
        <c:tickLblPos val="nextTo"/>
        <c:txPr>
          <a:bodyPr/>
          <a:lstStyle/>
          <a:p>
            <a:pPr>
              <a:defRPr>
                <a:latin typeface="Calibri Light" pitchFamily="34" charset="0"/>
              </a:defRPr>
            </a:pPr>
            <a:endParaRPr lang="sv-SE"/>
          </a:p>
        </c:txPr>
        <c:crossAx val="107644032"/>
        <c:crosses val="autoZero"/>
        <c:crossBetween val="between"/>
      </c:valAx>
    </c:plotArea>
    <c:legend>
      <c:legendPos val="r"/>
      <c:layout>
        <c:manualLayout>
          <c:xMode val="edge"/>
          <c:yMode val="edge"/>
          <c:x val="0.83907771945173515"/>
          <c:y val="0.41369980267182915"/>
          <c:w val="0.13160129289394379"/>
          <c:h val="0.23364596661528164"/>
        </c:manualLayout>
      </c:layout>
      <c:overlay val="0"/>
      <c:txPr>
        <a:bodyPr/>
        <a:lstStyle/>
        <a:p>
          <a:pPr>
            <a:defRPr>
              <a:latin typeface="+mj-lt"/>
            </a:defRPr>
          </a:pPr>
          <a:endParaRPr lang="sv-SE"/>
        </a:p>
      </c:txPr>
    </c:legend>
    <c:plotVisOnly val="1"/>
    <c:dispBlanksAs val="gap"/>
    <c:showDLblsOverMax val="0"/>
  </c:chart>
  <c:txPr>
    <a:bodyPr/>
    <a:lstStyle/>
    <a:p>
      <a:pPr>
        <a:defRPr sz="1800"/>
      </a:pPr>
      <a:endParaRPr lang="sv-SE"/>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726997666958296"/>
          <c:y val="5.8891555233659666E-2"/>
          <c:w val="0.7037021319780199"/>
          <c:h val="0.78151058680771368"/>
        </c:manualLayout>
      </c:layout>
      <c:barChart>
        <c:barDir val="col"/>
        <c:grouping val="clustered"/>
        <c:varyColors val="0"/>
        <c:ser>
          <c:idx val="0"/>
          <c:order val="0"/>
          <c:tx>
            <c:strRef>
              <c:f>Blad1!$B$1</c:f>
              <c:strCache>
                <c:ptCount val="1"/>
                <c:pt idx="0">
                  <c:v>Åk 1</c:v>
                </c:pt>
              </c:strCache>
            </c:strRef>
          </c:tx>
          <c:spPr>
            <a:solidFill>
              <a:schemeClr val="accent4"/>
            </a:solidFill>
          </c:spPr>
          <c:invertIfNegative val="0"/>
          <c:cat>
            <c:strRef>
              <c:f>Blad1!$A$2:$A$4</c:f>
              <c:strCache>
                <c:ptCount val="3"/>
                <c:pt idx="0">
                  <c:v>Aldrig kört moped berusad</c:v>
                </c:pt>
                <c:pt idx="1">
                  <c:v>Aldrig åkt moped med berusad förare</c:v>
                </c:pt>
                <c:pt idx="2">
                  <c:v>Aldrig åkt bil med berusad förare</c:v>
                </c:pt>
              </c:strCache>
            </c:strRef>
          </c:cat>
          <c:val>
            <c:numRef>
              <c:f>Blad1!$B$2:$B$4</c:f>
              <c:numCache>
                <c:formatCode>General</c:formatCode>
                <c:ptCount val="3"/>
                <c:pt idx="0">
                  <c:v>94.4</c:v>
                </c:pt>
                <c:pt idx="1">
                  <c:v>90.6</c:v>
                </c:pt>
                <c:pt idx="2">
                  <c:v>90.6</c:v>
                </c:pt>
              </c:numCache>
            </c:numRef>
          </c:val>
          <c:extLst>
            <c:ext xmlns:c16="http://schemas.microsoft.com/office/drawing/2014/chart" uri="{C3380CC4-5D6E-409C-BE32-E72D297353CC}">
              <c16:uniqueId val="{00000000-A948-479B-94A0-747E6991FE29}"/>
            </c:ext>
          </c:extLst>
        </c:ser>
        <c:ser>
          <c:idx val="1"/>
          <c:order val="1"/>
          <c:tx>
            <c:strRef>
              <c:f>Blad1!$C$1</c:f>
              <c:strCache>
                <c:ptCount val="1"/>
                <c:pt idx="0">
                  <c:v>Åk 2</c:v>
                </c:pt>
              </c:strCache>
            </c:strRef>
          </c:tx>
          <c:spPr>
            <a:solidFill>
              <a:schemeClr val="accent1">
                <a:lumMod val="75000"/>
              </a:schemeClr>
            </a:solidFill>
          </c:spPr>
          <c:invertIfNegative val="0"/>
          <c:cat>
            <c:strRef>
              <c:f>Blad1!$A$2:$A$4</c:f>
              <c:strCache>
                <c:ptCount val="3"/>
                <c:pt idx="0">
                  <c:v>Aldrig kört moped berusad</c:v>
                </c:pt>
                <c:pt idx="1">
                  <c:v>Aldrig åkt moped med berusad förare</c:v>
                </c:pt>
                <c:pt idx="2">
                  <c:v>Aldrig åkt bil med berusad förare</c:v>
                </c:pt>
              </c:strCache>
            </c:strRef>
          </c:cat>
          <c:val>
            <c:numRef>
              <c:f>Blad1!$C$2:$C$4</c:f>
              <c:numCache>
                <c:formatCode>General</c:formatCode>
                <c:ptCount val="3"/>
                <c:pt idx="0">
                  <c:v>89.4</c:v>
                </c:pt>
                <c:pt idx="1">
                  <c:v>90.8</c:v>
                </c:pt>
                <c:pt idx="2">
                  <c:v>87.7</c:v>
                </c:pt>
              </c:numCache>
            </c:numRef>
          </c:val>
          <c:extLst>
            <c:ext xmlns:c16="http://schemas.microsoft.com/office/drawing/2014/chart" uri="{C3380CC4-5D6E-409C-BE32-E72D297353CC}">
              <c16:uniqueId val="{00000000-4592-4AB5-9355-259E81837B4D}"/>
            </c:ext>
          </c:extLst>
        </c:ser>
        <c:ser>
          <c:idx val="2"/>
          <c:order val="2"/>
          <c:tx>
            <c:strRef>
              <c:f>Blad1!$D$1</c:f>
              <c:strCache>
                <c:ptCount val="1"/>
                <c:pt idx="0">
                  <c:v>Åk 3</c:v>
                </c:pt>
              </c:strCache>
            </c:strRef>
          </c:tx>
          <c:spPr>
            <a:solidFill>
              <a:schemeClr val="accent2"/>
            </a:solidFill>
          </c:spPr>
          <c:invertIfNegative val="0"/>
          <c:cat>
            <c:strRef>
              <c:f>Blad1!$A$2:$A$4</c:f>
              <c:strCache>
                <c:ptCount val="3"/>
                <c:pt idx="0">
                  <c:v>Aldrig kört moped berusad</c:v>
                </c:pt>
                <c:pt idx="1">
                  <c:v>Aldrig åkt moped med berusad förare</c:v>
                </c:pt>
                <c:pt idx="2">
                  <c:v>Aldrig åkt bil med berusad förare</c:v>
                </c:pt>
              </c:strCache>
            </c:strRef>
          </c:cat>
          <c:val>
            <c:numRef>
              <c:f>Blad1!$D$2:$D$4</c:f>
              <c:numCache>
                <c:formatCode>General</c:formatCode>
                <c:ptCount val="3"/>
                <c:pt idx="0">
                  <c:v>87</c:v>
                </c:pt>
                <c:pt idx="1">
                  <c:v>88.2</c:v>
                </c:pt>
                <c:pt idx="2">
                  <c:v>81.8</c:v>
                </c:pt>
              </c:numCache>
            </c:numRef>
          </c:val>
          <c:extLst>
            <c:ext xmlns:c16="http://schemas.microsoft.com/office/drawing/2014/chart" uri="{C3380CC4-5D6E-409C-BE32-E72D297353CC}">
              <c16:uniqueId val="{00000000-23A8-433A-A588-76B6C74CC94E}"/>
            </c:ext>
          </c:extLst>
        </c:ser>
        <c:dLbls>
          <c:showLegendKey val="0"/>
          <c:showVal val="0"/>
          <c:showCatName val="0"/>
          <c:showSerName val="0"/>
          <c:showPercent val="0"/>
          <c:showBubbleSize val="0"/>
        </c:dLbls>
        <c:gapWidth val="150"/>
        <c:axId val="107644032"/>
        <c:axId val="107645568"/>
      </c:barChart>
      <c:catAx>
        <c:axId val="107644032"/>
        <c:scaling>
          <c:orientation val="minMax"/>
        </c:scaling>
        <c:delete val="0"/>
        <c:axPos val="b"/>
        <c:numFmt formatCode="General" sourceLinked="0"/>
        <c:majorTickMark val="out"/>
        <c:minorTickMark val="none"/>
        <c:tickLblPos val="nextTo"/>
        <c:crossAx val="107645568"/>
        <c:crosses val="autoZero"/>
        <c:auto val="1"/>
        <c:lblAlgn val="ctr"/>
        <c:lblOffset val="100"/>
        <c:noMultiLvlLbl val="0"/>
      </c:catAx>
      <c:valAx>
        <c:axId val="107645568"/>
        <c:scaling>
          <c:orientation val="minMax"/>
          <c:max val="100"/>
          <c:min val="0"/>
        </c:scaling>
        <c:delete val="0"/>
        <c:axPos val="l"/>
        <c:majorGridlines/>
        <c:title>
          <c:tx>
            <c:rich>
              <a:bodyPr rot="-5400000" vert="horz"/>
              <a:lstStyle/>
              <a:p>
                <a:pPr>
                  <a:defRPr b="0"/>
                </a:pPr>
                <a:r>
                  <a:rPr lang="sv-SE" b="0"/>
                  <a:t>Andel i procent</a:t>
                </a:r>
              </a:p>
            </c:rich>
          </c:tx>
          <c:overlay val="0"/>
        </c:title>
        <c:numFmt formatCode="General" sourceLinked="0"/>
        <c:majorTickMark val="out"/>
        <c:minorTickMark val="none"/>
        <c:tickLblPos val="nextTo"/>
        <c:crossAx val="107644032"/>
        <c:crosses val="autoZero"/>
        <c:crossBetween val="between"/>
      </c:valAx>
    </c:plotArea>
    <c:legend>
      <c:legendPos val="r"/>
      <c:layout>
        <c:manualLayout>
          <c:xMode val="edge"/>
          <c:yMode val="edge"/>
          <c:x val="0.87259023643290845"/>
          <c:y val="0.35757914945393943"/>
          <c:w val="8.8846602508019831E-2"/>
          <c:h val="0.2476761299197541"/>
        </c:manualLayout>
      </c:layout>
      <c:overlay val="0"/>
    </c:legend>
    <c:plotVisOnly val="1"/>
    <c:dispBlanksAs val="gap"/>
    <c:showDLblsOverMax val="0"/>
  </c:chart>
  <c:txPr>
    <a:bodyPr/>
    <a:lstStyle/>
    <a:p>
      <a:pPr>
        <a:defRPr sz="1800">
          <a:latin typeface="+mj-lt"/>
        </a:defRPr>
      </a:pPr>
      <a:endParaRPr lang="sv-SE"/>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104187632230445"/>
          <c:y val="5.5968156276534183E-2"/>
          <c:w val="0.68901906058575602"/>
          <c:h val="0.77601574879801838"/>
        </c:manualLayout>
      </c:layout>
      <c:barChart>
        <c:barDir val="col"/>
        <c:grouping val="clustered"/>
        <c:varyColors val="0"/>
        <c:ser>
          <c:idx val="0"/>
          <c:order val="0"/>
          <c:tx>
            <c:strRef>
              <c:f>Blad1!$B$1</c:f>
              <c:strCache>
                <c:ptCount val="1"/>
                <c:pt idx="0">
                  <c:v>2017</c:v>
                </c:pt>
              </c:strCache>
            </c:strRef>
          </c:tx>
          <c:spPr>
            <a:solidFill>
              <a:srgbClr val="00C7CC"/>
            </a:solidFill>
          </c:spPr>
          <c:invertIfNegative val="0"/>
          <c:cat>
            <c:strRef>
              <c:f>Blad1!$A$2:$A$4</c:f>
              <c:strCache>
                <c:ptCount val="3"/>
                <c:pt idx="0">
                  <c:v>Ingen tillåter att jag   röker</c:v>
                </c:pt>
                <c:pt idx="1">
                  <c:v>Ingen tillåter att jag snusar</c:v>
                </c:pt>
                <c:pt idx="2">
                  <c:v>Ingen tillåter att jag dricker alkohol</c:v>
                </c:pt>
              </c:strCache>
            </c:strRef>
          </c:cat>
          <c:val>
            <c:numRef>
              <c:f>Blad1!$B$2:$B$4</c:f>
              <c:numCache>
                <c:formatCode>General</c:formatCode>
                <c:ptCount val="3"/>
                <c:pt idx="0">
                  <c:v>82.2</c:v>
                </c:pt>
                <c:pt idx="1">
                  <c:v>76.400000000000006</c:v>
                </c:pt>
                <c:pt idx="2">
                  <c:v>52.4</c:v>
                </c:pt>
              </c:numCache>
            </c:numRef>
          </c:val>
          <c:extLst>
            <c:ext xmlns:c16="http://schemas.microsoft.com/office/drawing/2014/chart" uri="{C3380CC4-5D6E-409C-BE32-E72D297353CC}">
              <c16:uniqueId val="{00000000-05F3-40DD-9D47-28D0942DAF3F}"/>
            </c:ext>
          </c:extLst>
        </c:ser>
        <c:ser>
          <c:idx val="1"/>
          <c:order val="1"/>
          <c:tx>
            <c:strRef>
              <c:f>Blad1!$C$1</c:f>
              <c:strCache>
                <c:ptCount val="1"/>
                <c:pt idx="0">
                  <c:v>2018</c:v>
                </c:pt>
              </c:strCache>
            </c:strRef>
          </c:tx>
          <c:spPr>
            <a:solidFill>
              <a:schemeClr val="accent1">
                <a:lumMod val="50000"/>
              </a:schemeClr>
            </a:solidFill>
          </c:spPr>
          <c:invertIfNegative val="0"/>
          <c:cat>
            <c:strRef>
              <c:f>Blad1!$A$2:$A$4</c:f>
              <c:strCache>
                <c:ptCount val="3"/>
                <c:pt idx="0">
                  <c:v>Ingen tillåter att jag   röker</c:v>
                </c:pt>
                <c:pt idx="1">
                  <c:v>Ingen tillåter att jag snusar</c:v>
                </c:pt>
                <c:pt idx="2">
                  <c:v>Ingen tillåter att jag dricker alkohol</c:v>
                </c:pt>
              </c:strCache>
            </c:strRef>
          </c:cat>
          <c:val>
            <c:numRef>
              <c:f>Blad1!$C$2:$C$4</c:f>
              <c:numCache>
                <c:formatCode>General</c:formatCode>
                <c:ptCount val="3"/>
                <c:pt idx="0">
                  <c:v>79.099999999999994</c:v>
                </c:pt>
                <c:pt idx="1">
                  <c:v>70.400000000000006</c:v>
                </c:pt>
                <c:pt idx="2">
                  <c:v>45.8</c:v>
                </c:pt>
              </c:numCache>
            </c:numRef>
          </c:val>
          <c:extLst>
            <c:ext xmlns:c16="http://schemas.microsoft.com/office/drawing/2014/chart" uri="{C3380CC4-5D6E-409C-BE32-E72D297353CC}">
              <c16:uniqueId val="{00000000-C357-4623-B209-58DD03A9F2E4}"/>
            </c:ext>
          </c:extLst>
        </c:ser>
        <c:ser>
          <c:idx val="2"/>
          <c:order val="2"/>
          <c:tx>
            <c:strRef>
              <c:f>Blad1!$D$1</c:f>
              <c:strCache>
                <c:ptCount val="1"/>
                <c:pt idx="0">
                  <c:v>2019</c:v>
                </c:pt>
              </c:strCache>
            </c:strRef>
          </c:tx>
          <c:invertIfNegative val="0"/>
          <c:cat>
            <c:strRef>
              <c:f>Blad1!$A$2:$A$4</c:f>
              <c:strCache>
                <c:ptCount val="3"/>
                <c:pt idx="0">
                  <c:v>Ingen tillåter att jag   röker</c:v>
                </c:pt>
                <c:pt idx="1">
                  <c:v>Ingen tillåter att jag snusar</c:v>
                </c:pt>
                <c:pt idx="2">
                  <c:v>Ingen tillåter att jag dricker alkohol</c:v>
                </c:pt>
              </c:strCache>
            </c:strRef>
          </c:cat>
          <c:val>
            <c:numRef>
              <c:f>Blad1!$D$2:$D$4</c:f>
              <c:numCache>
                <c:formatCode>General</c:formatCode>
                <c:ptCount val="3"/>
                <c:pt idx="0">
                  <c:v>82.5</c:v>
                </c:pt>
                <c:pt idx="1">
                  <c:v>72.8</c:v>
                </c:pt>
                <c:pt idx="2">
                  <c:v>50.6</c:v>
                </c:pt>
              </c:numCache>
            </c:numRef>
          </c:val>
          <c:extLst>
            <c:ext xmlns:c16="http://schemas.microsoft.com/office/drawing/2014/chart" uri="{C3380CC4-5D6E-409C-BE32-E72D297353CC}">
              <c16:uniqueId val="{00000000-8459-4871-820B-9A1999F18CDB}"/>
            </c:ext>
          </c:extLst>
        </c:ser>
        <c:dLbls>
          <c:showLegendKey val="0"/>
          <c:showVal val="0"/>
          <c:showCatName val="0"/>
          <c:showSerName val="0"/>
          <c:showPercent val="0"/>
          <c:showBubbleSize val="0"/>
        </c:dLbls>
        <c:gapWidth val="150"/>
        <c:axId val="88326912"/>
        <c:axId val="88328448"/>
      </c:barChart>
      <c:catAx>
        <c:axId val="88326912"/>
        <c:scaling>
          <c:orientation val="minMax"/>
        </c:scaling>
        <c:delete val="0"/>
        <c:axPos val="b"/>
        <c:numFmt formatCode="General" sourceLinked="0"/>
        <c:majorTickMark val="out"/>
        <c:minorTickMark val="none"/>
        <c:tickLblPos val="nextTo"/>
        <c:txPr>
          <a:bodyPr/>
          <a:lstStyle/>
          <a:p>
            <a:pPr>
              <a:defRPr sz="1660" baseline="0">
                <a:latin typeface="+mj-lt"/>
              </a:defRPr>
            </a:pPr>
            <a:endParaRPr lang="sv-SE"/>
          </a:p>
        </c:txPr>
        <c:crossAx val="88328448"/>
        <c:crosses val="autoZero"/>
        <c:auto val="1"/>
        <c:lblAlgn val="ctr"/>
        <c:lblOffset val="100"/>
        <c:noMultiLvlLbl val="0"/>
      </c:catAx>
      <c:valAx>
        <c:axId val="88328448"/>
        <c:scaling>
          <c:orientation val="minMax"/>
          <c:max val="100"/>
          <c:min val="0"/>
        </c:scaling>
        <c:delete val="0"/>
        <c:axPos val="l"/>
        <c:majorGridlines/>
        <c:title>
          <c:tx>
            <c:rich>
              <a:bodyPr rot="-5400000" vert="horz"/>
              <a:lstStyle/>
              <a:p>
                <a:pPr>
                  <a:defRPr b="0">
                    <a:latin typeface="+mj-lt"/>
                  </a:defRPr>
                </a:pPr>
                <a:r>
                  <a:rPr lang="sv-SE" sz="2000" b="0" dirty="0">
                    <a:latin typeface="+mj-lt"/>
                  </a:rPr>
                  <a:t>Andel</a:t>
                </a:r>
                <a:r>
                  <a:rPr lang="sv-SE" b="0" dirty="0">
                    <a:latin typeface="+mj-lt"/>
                  </a:rPr>
                  <a:t> i procent</a:t>
                </a:r>
              </a:p>
            </c:rich>
          </c:tx>
          <c:overlay val="0"/>
        </c:title>
        <c:numFmt formatCode="General" sourceLinked="0"/>
        <c:majorTickMark val="out"/>
        <c:minorTickMark val="none"/>
        <c:tickLblPos val="nextTo"/>
        <c:txPr>
          <a:bodyPr/>
          <a:lstStyle/>
          <a:p>
            <a:pPr>
              <a:defRPr>
                <a:latin typeface="+mj-lt"/>
              </a:defRPr>
            </a:pPr>
            <a:endParaRPr lang="sv-SE"/>
          </a:p>
        </c:txPr>
        <c:crossAx val="88326912"/>
        <c:crosses val="autoZero"/>
        <c:crossBetween val="between"/>
      </c:valAx>
    </c:plotArea>
    <c:legend>
      <c:legendPos val="tr"/>
      <c:layout>
        <c:manualLayout>
          <c:xMode val="edge"/>
          <c:yMode val="edge"/>
          <c:x val="0.88211704657695544"/>
          <c:y val="0.29397035202241173"/>
          <c:w val="9.4031541438857613E-2"/>
          <c:h val="0.22876275668864215"/>
        </c:manualLayout>
      </c:layout>
      <c:overlay val="0"/>
      <c:txPr>
        <a:bodyPr/>
        <a:lstStyle/>
        <a:p>
          <a:pPr>
            <a:defRPr>
              <a:latin typeface="+mj-lt"/>
            </a:defRPr>
          </a:pPr>
          <a:endParaRPr lang="sv-SE"/>
        </a:p>
      </c:txPr>
    </c:legend>
    <c:plotVisOnly val="1"/>
    <c:dispBlanksAs val="gap"/>
    <c:showDLblsOverMax val="0"/>
  </c:chart>
  <c:txPr>
    <a:bodyPr/>
    <a:lstStyle/>
    <a:p>
      <a:pPr>
        <a:defRPr sz="1800"/>
      </a:pPr>
      <a:endParaRPr lang="sv-SE"/>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104187632230445"/>
          <c:y val="5.5968156276534183E-2"/>
          <c:w val="0.68901906058575602"/>
          <c:h val="0.77601574879801838"/>
        </c:manualLayout>
      </c:layout>
      <c:barChart>
        <c:barDir val="col"/>
        <c:grouping val="clustered"/>
        <c:varyColors val="0"/>
        <c:ser>
          <c:idx val="0"/>
          <c:order val="0"/>
          <c:tx>
            <c:strRef>
              <c:f>Blad1!$B$1</c:f>
              <c:strCache>
                <c:ptCount val="1"/>
                <c:pt idx="0">
                  <c:v>2017</c:v>
                </c:pt>
              </c:strCache>
            </c:strRef>
          </c:tx>
          <c:spPr>
            <a:solidFill>
              <a:srgbClr val="00C7CC"/>
            </a:solidFill>
          </c:spPr>
          <c:invertIfNegative val="0"/>
          <c:cat>
            <c:strRef>
              <c:f>Blad1!$A$2:$A$4</c:f>
              <c:strCache>
                <c:ptCount val="3"/>
                <c:pt idx="0">
                  <c:v>Ingen tillåter att jag   röker</c:v>
                </c:pt>
                <c:pt idx="1">
                  <c:v>Ingen tillåter att jag snusar</c:v>
                </c:pt>
                <c:pt idx="2">
                  <c:v>Ingen tillåter att jag dricker alkohol</c:v>
                </c:pt>
              </c:strCache>
            </c:strRef>
          </c:cat>
          <c:val>
            <c:numRef>
              <c:f>Blad1!$B$2:$B$4</c:f>
              <c:numCache>
                <c:formatCode>General</c:formatCode>
                <c:ptCount val="3"/>
                <c:pt idx="0">
                  <c:v>86.9</c:v>
                </c:pt>
                <c:pt idx="1">
                  <c:v>81.400000000000006</c:v>
                </c:pt>
                <c:pt idx="2">
                  <c:v>58.2</c:v>
                </c:pt>
              </c:numCache>
            </c:numRef>
          </c:val>
          <c:extLst>
            <c:ext xmlns:c16="http://schemas.microsoft.com/office/drawing/2014/chart" uri="{C3380CC4-5D6E-409C-BE32-E72D297353CC}">
              <c16:uniqueId val="{00000000-05F3-40DD-9D47-28D0942DAF3F}"/>
            </c:ext>
          </c:extLst>
        </c:ser>
        <c:ser>
          <c:idx val="1"/>
          <c:order val="1"/>
          <c:tx>
            <c:strRef>
              <c:f>Blad1!$C$1</c:f>
              <c:strCache>
                <c:ptCount val="1"/>
                <c:pt idx="0">
                  <c:v>2018</c:v>
                </c:pt>
              </c:strCache>
            </c:strRef>
          </c:tx>
          <c:spPr>
            <a:solidFill>
              <a:schemeClr val="accent1">
                <a:lumMod val="50000"/>
              </a:schemeClr>
            </a:solidFill>
          </c:spPr>
          <c:invertIfNegative val="0"/>
          <c:cat>
            <c:strRef>
              <c:f>Blad1!$A$2:$A$4</c:f>
              <c:strCache>
                <c:ptCount val="3"/>
                <c:pt idx="0">
                  <c:v>Ingen tillåter att jag   röker</c:v>
                </c:pt>
                <c:pt idx="1">
                  <c:v>Ingen tillåter att jag snusar</c:v>
                </c:pt>
                <c:pt idx="2">
                  <c:v>Ingen tillåter att jag dricker alkohol</c:v>
                </c:pt>
              </c:strCache>
            </c:strRef>
          </c:cat>
          <c:val>
            <c:numRef>
              <c:f>Blad1!$C$2:$C$4</c:f>
              <c:numCache>
                <c:formatCode>General</c:formatCode>
                <c:ptCount val="3"/>
                <c:pt idx="0">
                  <c:v>86.8</c:v>
                </c:pt>
                <c:pt idx="1">
                  <c:v>77.7</c:v>
                </c:pt>
                <c:pt idx="2">
                  <c:v>55.3</c:v>
                </c:pt>
              </c:numCache>
            </c:numRef>
          </c:val>
          <c:extLst>
            <c:ext xmlns:c16="http://schemas.microsoft.com/office/drawing/2014/chart" uri="{C3380CC4-5D6E-409C-BE32-E72D297353CC}">
              <c16:uniqueId val="{00000000-C357-4623-B209-58DD03A9F2E4}"/>
            </c:ext>
          </c:extLst>
        </c:ser>
        <c:ser>
          <c:idx val="2"/>
          <c:order val="2"/>
          <c:tx>
            <c:strRef>
              <c:f>Blad1!$D$1</c:f>
              <c:strCache>
                <c:ptCount val="1"/>
                <c:pt idx="0">
                  <c:v>2019</c:v>
                </c:pt>
              </c:strCache>
            </c:strRef>
          </c:tx>
          <c:invertIfNegative val="0"/>
          <c:cat>
            <c:strRef>
              <c:f>Blad1!$A$2:$A$4</c:f>
              <c:strCache>
                <c:ptCount val="3"/>
                <c:pt idx="0">
                  <c:v>Ingen tillåter att jag   röker</c:v>
                </c:pt>
                <c:pt idx="1">
                  <c:v>Ingen tillåter att jag snusar</c:v>
                </c:pt>
                <c:pt idx="2">
                  <c:v>Ingen tillåter att jag dricker alkohol</c:v>
                </c:pt>
              </c:strCache>
            </c:strRef>
          </c:cat>
          <c:val>
            <c:numRef>
              <c:f>Blad1!$D$2:$D$4</c:f>
              <c:numCache>
                <c:formatCode>General</c:formatCode>
                <c:ptCount val="3"/>
                <c:pt idx="0">
                  <c:v>87</c:v>
                </c:pt>
                <c:pt idx="1">
                  <c:v>77.2</c:v>
                </c:pt>
                <c:pt idx="2">
                  <c:v>60.5</c:v>
                </c:pt>
              </c:numCache>
            </c:numRef>
          </c:val>
          <c:extLst>
            <c:ext xmlns:c16="http://schemas.microsoft.com/office/drawing/2014/chart" uri="{C3380CC4-5D6E-409C-BE32-E72D297353CC}">
              <c16:uniqueId val="{00000000-8459-4871-820B-9A1999F18CDB}"/>
            </c:ext>
          </c:extLst>
        </c:ser>
        <c:dLbls>
          <c:showLegendKey val="0"/>
          <c:showVal val="0"/>
          <c:showCatName val="0"/>
          <c:showSerName val="0"/>
          <c:showPercent val="0"/>
          <c:showBubbleSize val="0"/>
        </c:dLbls>
        <c:gapWidth val="150"/>
        <c:axId val="88326912"/>
        <c:axId val="88328448"/>
      </c:barChart>
      <c:catAx>
        <c:axId val="88326912"/>
        <c:scaling>
          <c:orientation val="minMax"/>
        </c:scaling>
        <c:delete val="0"/>
        <c:axPos val="b"/>
        <c:numFmt formatCode="General" sourceLinked="0"/>
        <c:majorTickMark val="out"/>
        <c:minorTickMark val="none"/>
        <c:tickLblPos val="nextTo"/>
        <c:txPr>
          <a:bodyPr/>
          <a:lstStyle/>
          <a:p>
            <a:pPr>
              <a:defRPr sz="1660" baseline="0">
                <a:latin typeface="+mj-lt"/>
              </a:defRPr>
            </a:pPr>
            <a:endParaRPr lang="sv-SE"/>
          </a:p>
        </c:txPr>
        <c:crossAx val="88328448"/>
        <c:crosses val="autoZero"/>
        <c:auto val="1"/>
        <c:lblAlgn val="ctr"/>
        <c:lblOffset val="100"/>
        <c:noMultiLvlLbl val="0"/>
      </c:catAx>
      <c:valAx>
        <c:axId val="88328448"/>
        <c:scaling>
          <c:orientation val="minMax"/>
          <c:min val="0"/>
        </c:scaling>
        <c:delete val="0"/>
        <c:axPos val="l"/>
        <c:majorGridlines/>
        <c:title>
          <c:tx>
            <c:rich>
              <a:bodyPr rot="-5400000" vert="horz"/>
              <a:lstStyle/>
              <a:p>
                <a:pPr>
                  <a:defRPr b="0">
                    <a:latin typeface="+mj-lt"/>
                  </a:defRPr>
                </a:pPr>
                <a:r>
                  <a:rPr lang="sv-SE" sz="2000" b="0" dirty="0">
                    <a:latin typeface="+mj-lt"/>
                  </a:rPr>
                  <a:t>Andel</a:t>
                </a:r>
                <a:r>
                  <a:rPr lang="sv-SE" b="0" dirty="0">
                    <a:latin typeface="+mj-lt"/>
                  </a:rPr>
                  <a:t> i procent</a:t>
                </a:r>
              </a:p>
            </c:rich>
          </c:tx>
          <c:overlay val="0"/>
        </c:title>
        <c:numFmt formatCode="General" sourceLinked="0"/>
        <c:majorTickMark val="out"/>
        <c:minorTickMark val="none"/>
        <c:tickLblPos val="nextTo"/>
        <c:txPr>
          <a:bodyPr/>
          <a:lstStyle/>
          <a:p>
            <a:pPr>
              <a:defRPr>
                <a:latin typeface="+mj-lt"/>
              </a:defRPr>
            </a:pPr>
            <a:endParaRPr lang="sv-SE"/>
          </a:p>
        </c:txPr>
        <c:crossAx val="88326912"/>
        <c:crosses val="autoZero"/>
        <c:crossBetween val="between"/>
      </c:valAx>
    </c:plotArea>
    <c:legend>
      <c:legendPos val="tr"/>
      <c:layout>
        <c:manualLayout>
          <c:xMode val="edge"/>
          <c:yMode val="edge"/>
          <c:x val="0.88060717008247491"/>
          <c:y val="0.29397035202241173"/>
          <c:w val="9.4031541438857613E-2"/>
          <c:h val="0.22876275668864215"/>
        </c:manualLayout>
      </c:layout>
      <c:overlay val="0"/>
      <c:txPr>
        <a:bodyPr/>
        <a:lstStyle/>
        <a:p>
          <a:pPr>
            <a:defRPr>
              <a:latin typeface="+mj-lt"/>
            </a:defRPr>
          </a:pPr>
          <a:endParaRPr lang="sv-SE"/>
        </a:p>
      </c:txPr>
    </c:legend>
    <c:plotVisOnly val="1"/>
    <c:dispBlanksAs val="gap"/>
    <c:showDLblsOverMax val="0"/>
  </c:chart>
  <c:txPr>
    <a:bodyPr/>
    <a:lstStyle/>
    <a:p>
      <a:pPr>
        <a:defRPr sz="1800"/>
      </a:pPr>
      <a:endParaRPr lang="sv-SE"/>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380565276562651"/>
          <c:y val="5.1906964330022148E-2"/>
          <c:w val="0.61397455526392541"/>
          <c:h val="0.85015785590823401"/>
        </c:manualLayout>
      </c:layout>
      <c:lineChart>
        <c:grouping val="standard"/>
        <c:varyColors val="0"/>
        <c:ser>
          <c:idx val="0"/>
          <c:order val="0"/>
          <c:tx>
            <c:strRef>
              <c:f>Blad1!$B$1</c:f>
              <c:strCache>
                <c:ptCount val="1"/>
                <c:pt idx="0">
                  <c:v>Har rökt</c:v>
                </c:pt>
              </c:strCache>
            </c:strRef>
          </c:tx>
          <c:spPr>
            <a:ln>
              <a:solidFill>
                <a:srgbClr val="FF0000"/>
              </a:solidFill>
            </a:ln>
          </c:spPr>
          <c:marker>
            <c:symbol val="none"/>
          </c:marker>
          <c:cat>
            <c:numRef>
              <c:f>Blad1!$A$2:$A$4</c:f>
              <c:numCache>
                <c:formatCode>General</c:formatCode>
                <c:ptCount val="3"/>
                <c:pt idx="0">
                  <c:v>2017</c:v>
                </c:pt>
                <c:pt idx="1">
                  <c:v>2018</c:v>
                </c:pt>
                <c:pt idx="2">
                  <c:v>2019</c:v>
                </c:pt>
              </c:numCache>
            </c:numRef>
          </c:cat>
          <c:val>
            <c:numRef>
              <c:f>Blad1!$B$2:$B$4</c:f>
              <c:numCache>
                <c:formatCode>General</c:formatCode>
                <c:ptCount val="3"/>
                <c:pt idx="0">
                  <c:v>42.8</c:v>
                </c:pt>
                <c:pt idx="1">
                  <c:v>43.8</c:v>
                </c:pt>
                <c:pt idx="2">
                  <c:v>40.799999999999997</c:v>
                </c:pt>
              </c:numCache>
            </c:numRef>
          </c:val>
          <c:smooth val="0"/>
          <c:extLst>
            <c:ext xmlns:c16="http://schemas.microsoft.com/office/drawing/2014/chart" uri="{C3380CC4-5D6E-409C-BE32-E72D297353CC}">
              <c16:uniqueId val="{00000000-1773-4A12-BA6B-DFB38345E51E}"/>
            </c:ext>
          </c:extLst>
        </c:ser>
        <c:ser>
          <c:idx val="1"/>
          <c:order val="1"/>
          <c:tx>
            <c:strRef>
              <c:f>Blad1!$C$1</c:f>
              <c:strCache>
                <c:ptCount val="1"/>
                <c:pt idx="0">
                  <c:v>Har använt e-cigarett</c:v>
                </c:pt>
              </c:strCache>
            </c:strRef>
          </c:tx>
          <c:spPr>
            <a:ln>
              <a:solidFill>
                <a:srgbClr val="1F497D"/>
              </a:solidFill>
            </a:ln>
          </c:spPr>
          <c:marker>
            <c:symbol val="none"/>
          </c:marker>
          <c:cat>
            <c:numRef>
              <c:f>Blad1!$A$2:$A$4</c:f>
              <c:numCache>
                <c:formatCode>General</c:formatCode>
                <c:ptCount val="3"/>
                <c:pt idx="0">
                  <c:v>2017</c:v>
                </c:pt>
                <c:pt idx="1">
                  <c:v>2018</c:v>
                </c:pt>
                <c:pt idx="2">
                  <c:v>2019</c:v>
                </c:pt>
              </c:numCache>
            </c:numRef>
          </c:cat>
          <c:val>
            <c:numRef>
              <c:f>Blad1!$C$2:$C$4</c:f>
              <c:numCache>
                <c:formatCode>General</c:formatCode>
                <c:ptCount val="3"/>
                <c:pt idx="0">
                  <c:v>43</c:v>
                </c:pt>
                <c:pt idx="1">
                  <c:v>48.3</c:v>
                </c:pt>
                <c:pt idx="2">
                  <c:v>52.7</c:v>
                </c:pt>
              </c:numCache>
            </c:numRef>
          </c:val>
          <c:smooth val="0"/>
          <c:extLst>
            <c:ext xmlns:c16="http://schemas.microsoft.com/office/drawing/2014/chart" uri="{C3380CC4-5D6E-409C-BE32-E72D297353CC}">
              <c16:uniqueId val="{00000001-1773-4A12-BA6B-DFB38345E51E}"/>
            </c:ext>
          </c:extLst>
        </c:ser>
        <c:ser>
          <c:idx val="2"/>
          <c:order val="2"/>
          <c:tx>
            <c:strRef>
              <c:f>Blad1!$D$1</c:f>
              <c:strCache>
                <c:ptCount val="1"/>
                <c:pt idx="0">
                  <c:v>Har snusat</c:v>
                </c:pt>
              </c:strCache>
            </c:strRef>
          </c:tx>
          <c:spPr>
            <a:ln>
              <a:solidFill>
                <a:srgbClr val="FFC000"/>
              </a:solidFill>
            </a:ln>
          </c:spPr>
          <c:marker>
            <c:symbol val="none"/>
          </c:marker>
          <c:cat>
            <c:numRef>
              <c:f>Blad1!$A$2:$A$4</c:f>
              <c:numCache>
                <c:formatCode>General</c:formatCode>
                <c:ptCount val="3"/>
                <c:pt idx="0">
                  <c:v>2017</c:v>
                </c:pt>
                <c:pt idx="1">
                  <c:v>2018</c:v>
                </c:pt>
                <c:pt idx="2">
                  <c:v>2019</c:v>
                </c:pt>
              </c:numCache>
            </c:numRef>
          </c:cat>
          <c:val>
            <c:numRef>
              <c:f>Blad1!$D$2:$D$4</c:f>
              <c:numCache>
                <c:formatCode>General</c:formatCode>
                <c:ptCount val="3"/>
                <c:pt idx="0">
                  <c:v>33.4</c:v>
                </c:pt>
                <c:pt idx="1">
                  <c:v>42.2</c:v>
                </c:pt>
                <c:pt idx="2">
                  <c:v>43.1</c:v>
                </c:pt>
              </c:numCache>
            </c:numRef>
          </c:val>
          <c:smooth val="0"/>
          <c:extLst>
            <c:ext xmlns:c16="http://schemas.microsoft.com/office/drawing/2014/chart" uri="{C3380CC4-5D6E-409C-BE32-E72D297353CC}">
              <c16:uniqueId val="{00000002-1773-4A12-BA6B-DFB38345E51E}"/>
            </c:ext>
          </c:extLst>
        </c:ser>
        <c:ser>
          <c:idx val="3"/>
          <c:order val="3"/>
          <c:tx>
            <c:strRef>
              <c:f>Blad1!$E$1</c:f>
              <c:strCache>
                <c:ptCount val="1"/>
                <c:pt idx="0">
                  <c:v>Har använt vattenpipa</c:v>
                </c:pt>
              </c:strCache>
            </c:strRef>
          </c:tx>
          <c:spPr>
            <a:ln>
              <a:solidFill>
                <a:sysClr val="windowText" lastClr="000000"/>
              </a:solidFill>
            </a:ln>
            <a:effectLst/>
          </c:spPr>
          <c:marker>
            <c:symbol val="none"/>
          </c:marker>
          <c:cat>
            <c:numRef>
              <c:f>Blad1!$A$2:$A$4</c:f>
              <c:numCache>
                <c:formatCode>General</c:formatCode>
                <c:ptCount val="3"/>
                <c:pt idx="0">
                  <c:v>2017</c:v>
                </c:pt>
                <c:pt idx="1">
                  <c:v>2018</c:v>
                </c:pt>
                <c:pt idx="2">
                  <c:v>2019</c:v>
                </c:pt>
              </c:numCache>
            </c:numRef>
          </c:cat>
          <c:val>
            <c:numRef>
              <c:f>Blad1!$E$2:$E$4</c:f>
              <c:numCache>
                <c:formatCode>General</c:formatCode>
                <c:ptCount val="3"/>
                <c:pt idx="0">
                  <c:v>24.2</c:v>
                </c:pt>
                <c:pt idx="1">
                  <c:v>16.899999999999999</c:v>
                </c:pt>
                <c:pt idx="2">
                  <c:v>22</c:v>
                </c:pt>
              </c:numCache>
            </c:numRef>
          </c:val>
          <c:smooth val="0"/>
          <c:extLst>
            <c:ext xmlns:c16="http://schemas.microsoft.com/office/drawing/2014/chart" uri="{C3380CC4-5D6E-409C-BE32-E72D297353CC}">
              <c16:uniqueId val="{00000003-1773-4A12-BA6B-DFB38345E51E}"/>
            </c:ext>
          </c:extLst>
        </c:ser>
        <c:dLbls>
          <c:showLegendKey val="0"/>
          <c:showVal val="0"/>
          <c:showCatName val="0"/>
          <c:showSerName val="0"/>
          <c:showPercent val="0"/>
          <c:showBubbleSize val="0"/>
        </c:dLbls>
        <c:smooth val="0"/>
        <c:axId val="83089664"/>
        <c:axId val="83095552"/>
      </c:lineChart>
      <c:catAx>
        <c:axId val="83089664"/>
        <c:scaling>
          <c:orientation val="minMax"/>
        </c:scaling>
        <c:delete val="0"/>
        <c:axPos val="b"/>
        <c:numFmt formatCode="General" sourceLinked="1"/>
        <c:majorTickMark val="out"/>
        <c:minorTickMark val="none"/>
        <c:tickLblPos val="nextTo"/>
        <c:txPr>
          <a:bodyPr/>
          <a:lstStyle/>
          <a:p>
            <a:pPr>
              <a:defRPr>
                <a:latin typeface="Calibri Light" pitchFamily="34" charset="0"/>
              </a:defRPr>
            </a:pPr>
            <a:endParaRPr lang="sv-SE"/>
          </a:p>
        </c:txPr>
        <c:crossAx val="83095552"/>
        <c:crosses val="autoZero"/>
        <c:auto val="1"/>
        <c:lblAlgn val="ctr"/>
        <c:lblOffset val="100"/>
        <c:noMultiLvlLbl val="0"/>
      </c:catAx>
      <c:valAx>
        <c:axId val="83095552"/>
        <c:scaling>
          <c:orientation val="minMax"/>
        </c:scaling>
        <c:delete val="0"/>
        <c:axPos val="l"/>
        <c:majorGridlines/>
        <c:title>
          <c:tx>
            <c:rich>
              <a:bodyPr rot="-5400000" vert="horz"/>
              <a:lstStyle/>
              <a:p>
                <a:pPr>
                  <a:defRPr/>
                </a:pPr>
                <a:r>
                  <a:rPr lang="sv-SE" sz="2000" b="0" dirty="0" smtClean="0">
                    <a:latin typeface="Calibri Light" pitchFamily="34" charset="0"/>
                  </a:rPr>
                  <a:t>Andel i procent</a:t>
                </a:r>
                <a:endParaRPr lang="sv-SE" sz="2000" b="0" dirty="0">
                  <a:latin typeface="Calibri Light" pitchFamily="34" charset="0"/>
                </a:endParaRPr>
              </a:p>
            </c:rich>
          </c:tx>
          <c:overlay val="0"/>
        </c:title>
        <c:numFmt formatCode="General" sourceLinked="0"/>
        <c:majorTickMark val="out"/>
        <c:minorTickMark val="none"/>
        <c:tickLblPos val="nextTo"/>
        <c:txPr>
          <a:bodyPr/>
          <a:lstStyle/>
          <a:p>
            <a:pPr>
              <a:defRPr>
                <a:latin typeface="Calibri Light" pitchFamily="34" charset="0"/>
              </a:defRPr>
            </a:pPr>
            <a:endParaRPr lang="sv-SE"/>
          </a:p>
        </c:txPr>
        <c:crossAx val="83089664"/>
        <c:crosses val="autoZero"/>
        <c:crossBetween val="between"/>
      </c:valAx>
    </c:plotArea>
    <c:legend>
      <c:legendPos val="r"/>
      <c:layout>
        <c:manualLayout>
          <c:xMode val="edge"/>
          <c:yMode val="edge"/>
          <c:x val="0.77253329444930485"/>
          <c:y val="0.20357059922937945"/>
          <c:w val="0.18425682900748516"/>
          <c:h val="0.60616138488096349"/>
        </c:manualLayout>
      </c:layout>
      <c:overlay val="0"/>
      <c:txPr>
        <a:bodyPr/>
        <a:lstStyle/>
        <a:p>
          <a:pPr>
            <a:defRPr>
              <a:latin typeface="Calibri Light" pitchFamily="34" charset="0"/>
            </a:defRPr>
          </a:pPr>
          <a:endParaRPr lang="sv-SE"/>
        </a:p>
      </c:txPr>
    </c:legend>
    <c:plotVisOnly val="1"/>
    <c:dispBlanksAs val="gap"/>
    <c:showDLblsOverMax val="0"/>
  </c:chart>
  <c:spPr>
    <a:ln cap="sq"/>
  </c:spPr>
  <c:txPr>
    <a:bodyPr/>
    <a:lstStyle/>
    <a:p>
      <a:pPr>
        <a:defRPr sz="1800"/>
      </a:pPr>
      <a:endParaRPr lang="sv-SE"/>
    </a:p>
  </c:txPr>
  <c:externalData r:id="rId2">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70770146787207"/>
          <c:y val="8.6951881842604564E-2"/>
          <c:w val="0.70028178642303851"/>
          <c:h val="0.75345026019876871"/>
        </c:manualLayout>
      </c:layout>
      <c:barChart>
        <c:barDir val="col"/>
        <c:grouping val="clustered"/>
        <c:varyColors val="0"/>
        <c:ser>
          <c:idx val="0"/>
          <c:order val="0"/>
          <c:tx>
            <c:strRef>
              <c:f>Blad1!$B$1</c:f>
              <c:strCache>
                <c:ptCount val="1"/>
                <c:pt idx="0">
                  <c:v>Flickor 2018</c:v>
                </c:pt>
              </c:strCache>
            </c:strRef>
          </c:tx>
          <c:spPr>
            <a:solidFill>
              <a:schemeClr val="accent2">
                <a:lumMod val="40000"/>
                <a:lumOff val="60000"/>
              </a:schemeClr>
            </a:solidFill>
          </c:spPr>
          <c:invertIfNegative val="0"/>
          <c:cat>
            <c:strRef>
              <c:f>Blad1!$A$2:$A$5</c:f>
              <c:strCache>
                <c:ptCount val="4"/>
                <c:pt idx="0">
                  <c:v>Nej, har aldrig rökt</c:v>
                </c:pt>
                <c:pt idx="1">
                  <c:v>Nej, men har provat</c:v>
                </c:pt>
                <c:pt idx="2">
                  <c:v>Nej, har slutat</c:v>
                </c:pt>
                <c:pt idx="3">
                  <c:v>Ja, ibland eller dagligen</c:v>
                </c:pt>
              </c:strCache>
            </c:strRef>
          </c:cat>
          <c:val>
            <c:numRef>
              <c:f>Blad1!$B$2:$B$5</c:f>
              <c:numCache>
                <c:formatCode>General</c:formatCode>
                <c:ptCount val="4"/>
                <c:pt idx="0">
                  <c:v>52.1</c:v>
                </c:pt>
                <c:pt idx="1">
                  <c:v>22.9</c:v>
                </c:pt>
                <c:pt idx="2">
                  <c:v>7.1</c:v>
                </c:pt>
                <c:pt idx="3">
                  <c:v>17.8</c:v>
                </c:pt>
              </c:numCache>
            </c:numRef>
          </c:val>
          <c:extLst>
            <c:ext xmlns:c16="http://schemas.microsoft.com/office/drawing/2014/chart" uri="{C3380CC4-5D6E-409C-BE32-E72D297353CC}">
              <c16:uniqueId val="{00000000-70AF-4A0A-92CD-B1A6007DCBD0}"/>
            </c:ext>
          </c:extLst>
        </c:ser>
        <c:ser>
          <c:idx val="1"/>
          <c:order val="1"/>
          <c:tx>
            <c:strRef>
              <c:f>Blad1!$C$1</c:f>
              <c:strCache>
                <c:ptCount val="1"/>
                <c:pt idx="0">
                  <c:v>Flickor 2019</c:v>
                </c:pt>
              </c:strCache>
            </c:strRef>
          </c:tx>
          <c:spPr>
            <a:solidFill>
              <a:schemeClr val="accent2"/>
            </a:solidFill>
          </c:spPr>
          <c:invertIfNegative val="0"/>
          <c:cat>
            <c:strRef>
              <c:f>Blad1!$A$2:$A$5</c:f>
              <c:strCache>
                <c:ptCount val="4"/>
                <c:pt idx="0">
                  <c:v>Nej, har aldrig rökt</c:v>
                </c:pt>
                <c:pt idx="1">
                  <c:v>Nej, men har provat</c:v>
                </c:pt>
                <c:pt idx="2">
                  <c:v>Nej, har slutat</c:v>
                </c:pt>
                <c:pt idx="3">
                  <c:v>Ja, ibland eller dagligen</c:v>
                </c:pt>
              </c:strCache>
            </c:strRef>
          </c:cat>
          <c:val>
            <c:numRef>
              <c:f>Blad1!$C$2:$C$5</c:f>
              <c:numCache>
                <c:formatCode>General</c:formatCode>
                <c:ptCount val="4"/>
                <c:pt idx="0">
                  <c:v>59.5</c:v>
                </c:pt>
                <c:pt idx="1">
                  <c:v>23.3</c:v>
                </c:pt>
                <c:pt idx="2">
                  <c:v>6</c:v>
                </c:pt>
                <c:pt idx="3">
                  <c:v>11.2</c:v>
                </c:pt>
              </c:numCache>
            </c:numRef>
          </c:val>
          <c:extLst>
            <c:ext xmlns:c16="http://schemas.microsoft.com/office/drawing/2014/chart" uri="{C3380CC4-5D6E-409C-BE32-E72D297353CC}">
              <c16:uniqueId val="{00000001-70AF-4A0A-92CD-B1A6007DCBD0}"/>
            </c:ext>
          </c:extLst>
        </c:ser>
        <c:ser>
          <c:idx val="2"/>
          <c:order val="2"/>
          <c:tx>
            <c:strRef>
              <c:f>Blad1!$D$1</c:f>
              <c:strCache>
                <c:ptCount val="1"/>
                <c:pt idx="0">
                  <c:v>Pojkar 2018</c:v>
                </c:pt>
              </c:strCache>
            </c:strRef>
          </c:tx>
          <c:spPr>
            <a:solidFill>
              <a:schemeClr val="accent1">
                <a:lumMod val="40000"/>
                <a:lumOff val="60000"/>
              </a:schemeClr>
            </a:solidFill>
          </c:spPr>
          <c:invertIfNegative val="0"/>
          <c:cat>
            <c:strRef>
              <c:f>Blad1!$A$2:$A$5</c:f>
              <c:strCache>
                <c:ptCount val="4"/>
                <c:pt idx="0">
                  <c:v>Nej, har aldrig rökt</c:v>
                </c:pt>
                <c:pt idx="1">
                  <c:v>Nej, men har provat</c:v>
                </c:pt>
                <c:pt idx="2">
                  <c:v>Nej, har slutat</c:v>
                </c:pt>
                <c:pt idx="3">
                  <c:v>Ja, ibland eller dagligen</c:v>
                </c:pt>
              </c:strCache>
            </c:strRef>
          </c:cat>
          <c:val>
            <c:numRef>
              <c:f>Blad1!$D$2:$D$5</c:f>
              <c:numCache>
                <c:formatCode>General</c:formatCode>
                <c:ptCount val="4"/>
                <c:pt idx="0">
                  <c:v>59.7</c:v>
                </c:pt>
                <c:pt idx="1">
                  <c:v>22.1</c:v>
                </c:pt>
                <c:pt idx="2">
                  <c:v>4.7</c:v>
                </c:pt>
                <c:pt idx="3">
                  <c:v>13.4</c:v>
                </c:pt>
              </c:numCache>
            </c:numRef>
          </c:val>
          <c:extLst>
            <c:ext xmlns:c16="http://schemas.microsoft.com/office/drawing/2014/chart" uri="{C3380CC4-5D6E-409C-BE32-E72D297353CC}">
              <c16:uniqueId val="{00000000-15D0-452F-962D-6959A8C2B62C}"/>
            </c:ext>
          </c:extLst>
        </c:ser>
        <c:ser>
          <c:idx val="3"/>
          <c:order val="3"/>
          <c:tx>
            <c:strRef>
              <c:f>Blad1!$E$1</c:f>
              <c:strCache>
                <c:ptCount val="1"/>
                <c:pt idx="0">
                  <c:v>Pojkar 2019</c:v>
                </c:pt>
              </c:strCache>
            </c:strRef>
          </c:tx>
          <c:spPr>
            <a:solidFill>
              <a:schemeClr val="accent1"/>
            </a:solidFill>
          </c:spPr>
          <c:invertIfNegative val="0"/>
          <c:cat>
            <c:strRef>
              <c:f>Blad1!$A$2:$A$5</c:f>
              <c:strCache>
                <c:ptCount val="4"/>
                <c:pt idx="0">
                  <c:v>Nej, har aldrig rökt</c:v>
                </c:pt>
                <c:pt idx="1">
                  <c:v>Nej, men har provat</c:v>
                </c:pt>
                <c:pt idx="2">
                  <c:v>Nej, har slutat</c:v>
                </c:pt>
                <c:pt idx="3">
                  <c:v>Ja, ibland eller dagligen</c:v>
                </c:pt>
              </c:strCache>
            </c:strRef>
          </c:cat>
          <c:val>
            <c:numRef>
              <c:f>Blad1!$E$2:$E$5</c:f>
              <c:numCache>
                <c:formatCode>General</c:formatCode>
                <c:ptCount val="4"/>
                <c:pt idx="0">
                  <c:v>59.7</c:v>
                </c:pt>
                <c:pt idx="1">
                  <c:v>29</c:v>
                </c:pt>
                <c:pt idx="2">
                  <c:v>1.6</c:v>
                </c:pt>
                <c:pt idx="3">
                  <c:v>9.6999999999999993</c:v>
                </c:pt>
              </c:numCache>
            </c:numRef>
          </c:val>
          <c:extLst>
            <c:ext xmlns:c16="http://schemas.microsoft.com/office/drawing/2014/chart" uri="{C3380CC4-5D6E-409C-BE32-E72D297353CC}">
              <c16:uniqueId val="{00000001-15D0-452F-962D-6959A8C2B62C}"/>
            </c:ext>
          </c:extLst>
        </c:ser>
        <c:dLbls>
          <c:showLegendKey val="0"/>
          <c:showVal val="0"/>
          <c:showCatName val="0"/>
          <c:showSerName val="0"/>
          <c:showPercent val="0"/>
          <c:showBubbleSize val="0"/>
        </c:dLbls>
        <c:gapWidth val="150"/>
        <c:axId val="67244032"/>
        <c:axId val="67245568"/>
      </c:barChart>
      <c:catAx>
        <c:axId val="67244032"/>
        <c:scaling>
          <c:orientation val="minMax"/>
        </c:scaling>
        <c:delete val="0"/>
        <c:axPos val="b"/>
        <c:numFmt formatCode="General" sourceLinked="0"/>
        <c:majorTickMark val="out"/>
        <c:minorTickMark val="none"/>
        <c:tickLblPos val="nextTo"/>
        <c:txPr>
          <a:bodyPr/>
          <a:lstStyle/>
          <a:p>
            <a:pPr>
              <a:defRPr>
                <a:latin typeface="Calibri Light" pitchFamily="34" charset="0"/>
              </a:defRPr>
            </a:pPr>
            <a:endParaRPr lang="sv-SE"/>
          </a:p>
        </c:txPr>
        <c:crossAx val="67245568"/>
        <c:crosses val="autoZero"/>
        <c:auto val="1"/>
        <c:lblAlgn val="ctr"/>
        <c:lblOffset val="100"/>
        <c:noMultiLvlLbl val="0"/>
      </c:catAx>
      <c:valAx>
        <c:axId val="67245568"/>
        <c:scaling>
          <c:orientation val="minMax"/>
        </c:scaling>
        <c:delete val="0"/>
        <c:axPos val="l"/>
        <c:majorGridlines/>
        <c:title>
          <c:tx>
            <c:rich>
              <a:bodyPr rot="-5400000" vert="horz"/>
              <a:lstStyle/>
              <a:p>
                <a:pPr>
                  <a:defRPr/>
                </a:pPr>
                <a:r>
                  <a:rPr lang="sv-SE" sz="2000" b="0" dirty="0" smtClean="0">
                    <a:latin typeface="Calibri Light" pitchFamily="34" charset="0"/>
                  </a:rPr>
                  <a:t>Andel i procent</a:t>
                </a:r>
                <a:endParaRPr lang="sv-SE" sz="2000" b="0" dirty="0">
                  <a:latin typeface="Calibri Light" pitchFamily="34" charset="0"/>
                </a:endParaRPr>
              </a:p>
            </c:rich>
          </c:tx>
          <c:overlay val="0"/>
        </c:title>
        <c:numFmt formatCode="General" sourceLinked="0"/>
        <c:majorTickMark val="out"/>
        <c:minorTickMark val="none"/>
        <c:tickLblPos val="nextTo"/>
        <c:txPr>
          <a:bodyPr/>
          <a:lstStyle/>
          <a:p>
            <a:pPr>
              <a:defRPr>
                <a:latin typeface="Calibri Light" pitchFamily="34" charset="0"/>
              </a:defRPr>
            </a:pPr>
            <a:endParaRPr lang="sv-SE"/>
          </a:p>
        </c:txPr>
        <c:crossAx val="67244032"/>
        <c:crosses val="autoZero"/>
        <c:crossBetween val="between"/>
      </c:valAx>
    </c:plotArea>
    <c:legend>
      <c:legendPos val="r"/>
      <c:overlay val="0"/>
      <c:txPr>
        <a:bodyPr/>
        <a:lstStyle/>
        <a:p>
          <a:pPr>
            <a:defRPr>
              <a:latin typeface="Calibri Light" panose="020F0302020204030204" pitchFamily="34" charset="0"/>
            </a:defRPr>
          </a:pPr>
          <a:endParaRPr lang="sv-SE"/>
        </a:p>
      </c:txPr>
    </c:legend>
    <c:plotVisOnly val="1"/>
    <c:dispBlanksAs val="gap"/>
    <c:showDLblsOverMax val="0"/>
  </c:chart>
  <c:txPr>
    <a:bodyPr/>
    <a:lstStyle/>
    <a:p>
      <a:pPr>
        <a:defRPr sz="1800"/>
      </a:pPr>
      <a:endParaRPr lang="sv-SE"/>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70770146787207"/>
          <c:y val="8.6951881842604564E-2"/>
          <c:w val="0.68337410385917885"/>
          <c:h val="0.75345026019876871"/>
        </c:manualLayout>
      </c:layout>
      <c:barChart>
        <c:barDir val="col"/>
        <c:grouping val="clustered"/>
        <c:varyColors val="0"/>
        <c:ser>
          <c:idx val="0"/>
          <c:order val="0"/>
          <c:tx>
            <c:strRef>
              <c:f>Blad1!$B$1</c:f>
              <c:strCache>
                <c:ptCount val="1"/>
                <c:pt idx="0">
                  <c:v>Flickor 2018</c:v>
                </c:pt>
              </c:strCache>
            </c:strRef>
          </c:tx>
          <c:spPr>
            <a:solidFill>
              <a:schemeClr val="accent2">
                <a:lumMod val="40000"/>
                <a:lumOff val="60000"/>
              </a:schemeClr>
            </a:solidFill>
          </c:spPr>
          <c:invertIfNegative val="0"/>
          <c:cat>
            <c:strRef>
              <c:f>Blad1!$A$2:$A$5</c:f>
              <c:strCache>
                <c:ptCount val="4"/>
                <c:pt idx="0">
                  <c:v>Nej, har aldrig snusat</c:v>
                </c:pt>
                <c:pt idx="1">
                  <c:v>Nej, men har provat</c:v>
                </c:pt>
                <c:pt idx="2">
                  <c:v>Nej, har slutat</c:v>
                </c:pt>
                <c:pt idx="3">
                  <c:v>Ja, ibland eller dagligen</c:v>
                </c:pt>
              </c:strCache>
            </c:strRef>
          </c:cat>
          <c:val>
            <c:numRef>
              <c:f>Blad1!$B$2:$B$5</c:f>
              <c:numCache>
                <c:formatCode>General</c:formatCode>
                <c:ptCount val="4"/>
                <c:pt idx="0">
                  <c:v>60.7</c:v>
                </c:pt>
                <c:pt idx="1">
                  <c:v>24.3</c:v>
                </c:pt>
                <c:pt idx="2">
                  <c:v>0.7</c:v>
                </c:pt>
                <c:pt idx="3">
                  <c:v>14.3</c:v>
                </c:pt>
              </c:numCache>
            </c:numRef>
          </c:val>
          <c:extLst>
            <c:ext xmlns:c16="http://schemas.microsoft.com/office/drawing/2014/chart" uri="{C3380CC4-5D6E-409C-BE32-E72D297353CC}">
              <c16:uniqueId val="{00000000-70AF-4A0A-92CD-B1A6007DCBD0}"/>
            </c:ext>
          </c:extLst>
        </c:ser>
        <c:ser>
          <c:idx val="1"/>
          <c:order val="1"/>
          <c:tx>
            <c:strRef>
              <c:f>Blad1!$C$1</c:f>
              <c:strCache>
                <c:ptCount val="1"/>
                <c:pt idx="0">
                  <c:v>Flickor 2019</c:v>
                </c:pt>
              </c:strCache>
            </c:strRef>
          </c:tx>
          <c:spPr>
            <a:solidFill>
              <a:schemeClr val="accent2"/>
            </a:solidFill>
          </c:spPr>
          <c:invertIfNegative val="0"/>
          <c:cat>
            <c:strRef>
              <c:f>Blad1!$A$2:$A$5</c:f>
              <c:strCache>
                <c:ptCount val="4"/>
                <c:pt idx="0">
                  <c:v>Nej, har aldrig snusat</c:v>
                </c:pt>
                <c:pt idx="1">
                  <c:v>Nej, men har provat</c:v>
                </c:pt>
                <c:pt idx="2">
                  <c:v>Nej, har slutat</c:v>
                </c:pt>
                <c:pt idx="3">
                  <c:v>Ja, ibland eller dagligen</c:v>
                </c:pt>
              </c:strCache>
            </c:strRef>
          </c:cat>
          <c:val>
            <c:numRef>
              <c:f>Blad1!$C$2:$C$5</c:f>
              <c:numCache>
                <c:formatCode>General</c:formatCode>
                <c:ptCount val="4"/>
                <c:pt idx="0">
                  <c:v>60.3</c:v>
                </c:pt>
                <c:pt idx="1">
                  <c:v>21.6</c:v>
                </c:pt>
                <c:pt idx="2">
                  <c:v>0.9</c:v>
                </c:pt>
                <c:pt idx="3">
                  <c:v>17.3</c:v>
                </c:pt>
              </c:numCache>
            </c:numRef>
          </c:val>
          <c:extLst>
            <c:ext xmlns:c16="http://schemas.microsoft.com/office/drawing/2014/chart" uri="{C3380CC4-5D6E-409C-BE32-E72D297353CC}">
              <c16:uniqueId val="{00000001-70AF-4A0A-92CD-B1A6007DCBD0}"/>
            </c:ext>
          </c:extLst>
        </c:ser>
        <c:ser>
          <c:idx val="2"/>
          <c:order val="2"/>
          <c:tx>
            <c:strRef>
              <c:f>Blad1!$D$1</c:f>
              <c:strCache>
                <c:ptCount val="1"/>
                <c:pt idx="0">
                  <c:v>Pojkar 2018</c:v>
                </c:pt>
              </c:strCache>
            </c:strRef>
          </c:tx>
          <c:spPr>
            <a:solidFill>
              <a:schemeClr val="accent1">
                <a:lumMod val="40000"/>
                <a:lumOff val="60000"/>
              </a:schemeClr>
            </a:solidFill>
          </c:spPr>
          <c:invertIfNegative val="0"/>
          <c:cat>
            <c:strRef>
              <c:f>Blad1!$A$2:$A$5</c:f>
              <c:strCache>
                <c:ptCount val="4"/>
                <c:pt idx="0">
                  <c:v>Nej, har aldrig snusat</c:v>
                </c:pt>
                <c:pt idx="1">
                  <c:v>Nej, men har provat</c:v>
                </c:pt>
                <c:pt idx="2">
                  <c:v>Nej, har slutat</c:v>
                </c:pt>
                <c:pt idx="3">
                  <c:v>Ja, ibland eller dagligen</c:v>
                </c:pt>
              </c:strCache>
            </c:strRef>
          </c:cat>
          <c:val>
            <c:numRef>
              <c:f>Blad1!$D$2:$D$5</c:f>
              <c:numCache>
                <c:formatCode>General</c:formatCode>
                <c:ptCount val="4"/>
                <c:pt idx="0">
                  <c:v>56.4</c:v>
                </c:pt>
                <c:pt idx="1">
                  <c:v>20.8</c:v>
                </c:pt>
                <c:pt idx="2">
                  <c:v>2.7</c:v>
                </c:pt>
                <c:pt idx="3">
                  <c:v>20.100000000000001</c:v>
                </c:pt>
              </c:numCache>
            </c:numRef>
          </c:val>
          <c:extLst>
            <c:ext xmlns:c16="http://schemas.microsoft.com/office/drawing/2014/chart" uri="{C3380CC4-5D6E-409C-BE32-E72D297353CC}">
              <c16:uniqueId val="{00000000-91A0-49F0-A8B2-97191150DFD1}"/>
            </c:ext>
          </c:extLst>
        </c:ser>
        <c:ser>
          <c:idx val="3"/>
          <c:order val="3"/>
          <c:tx>
            <c:strRef>
              <c:f>Blad1!$E$1</c:f>
              <c:strCache>
                <c:ptCount val="1"/>
                <c:pt idx="0">
                  <c:v>Pojkar 2019</c:v>
                </c:pt>
              </c:strCache>
            </c:strRef>
          </c:tx>
          <c:spPr>
            <a:solidFill>
              <a:schemeClr val="accent1"/>
            </a:solidFill>
          </c:spPr>
          <c:invertIfNegative val="0"/>
          <c:cat>
            <c:strRef>
              <c:f>Blad1!$A$2:$A$5</c:f>
              <c:strCache>
                <c:ptCount val="4"/>
                <c:pt idx="0">
                  <c:v>Nej, har aldrig snusat</c:v>
                </c:pt>
                <c:pt idx="1">
                  <c:v>Nej, men har provat</c:v>
                </c:pt>
                <c:pt idx="2">
                  <c:v>Nej, har slutat</c:v>
                </c:pt>
                <c:pt idx="3">
                  <c:v>Ja, ibland eller dagligen</c:v>
                </c:pt>
              </c:strCache>
            </c:strRef>
          </c:cat>
          <c:val>
            <c:numRef>
              <c:f>Blad1!$E$2:$E$5</c:f>
              <c:numCache>
                <c:formatCode>General</c:formatCode>
                <c:ptCount val="4"/>
                <c:pt idx="0">
                  <c:v>57.3</c:v>
                </c:pt>
                <c:pt idx="1">
                  <c:v>16.899999999999999</c:v>
                </c:pt>
                <c:pt idx="2">
                  <c:v>2.4</c:v>
                </c:pt>
                <c:pt idx="3">
                  <c:v>23.3</c:v>
                </c:pt>
              </c:numCache>
            </c:numRef>
          </c:val>
          <c:extLst>
            <c:ext xmlns:c16="http://schemas.microsoft.com/office/drawing/2014/chart" uri="{C3380CC4-5D6E-409C-BE32-E72D297353CC}">
              <c16:uniqueId val="{00000001-91A0-49F0-A8B2-97191150DFD1}"/>
            </c:ext>
          </c:extLst>
        </c:ser>
        <c:dLbls>
          <c:showLegendKey val="0"/>
          <c:showVal val="0"/>
          <c:showCatName val="0"/>
          <c:showSerName val="0"/>
          <c:showPercent val="0"/>
          <c:showBubbleSize val="0"/>
        </c:dLbls>
        <c:gapWidth val="150"/>
        <c:axId val="67244032"/>
        <c:axId val="67245568"/>
      </c:barChart>
      <c:catAx>
        <c:axId val="67244032"/>
        <c:scaling>
          <c:orientation val="minMax"/>
        </c:scaling>
        <c:delete val="0"/>
        <c:axPos val="b"/>
        <c:numFmt formatCode="General" sourceLinked="0"/>
        <c:majorTickMark val="out"/>
        <c:minorTickMark val="none"/>
        <c:tickLblPos val="nextTo"/>
        <c:txPr>
          <a:bodyPr/>
          <a:lstStyle/>
          <a:p>
            <a:pPr>
              <a:defRPr>
                <a:latin typeface="Calibri Light" pitchFamily="34" charset="0"/>
              </a:defRPr>
            </a:pPr>
            <a:endParaRPr lang="sv-SE"/>
          </a:p>
        </c:txPr>
        <c:crossAx val="67245568"/>
        <c:crosses val="autoZero"/>
        <c:auto val="1"/>
        <c:lblAlgn val="ctr"/>
        <c:lblOffset val="100"/>
        <c:noMultiLvlLbl val="0"/>
      </c:catAx>
      <c:valAx>
        <c:axId val="67245568"/>
        <c:scaling>
          <c:orientation val="minMax"/>
        </c:scaling>
        <c:delete val="0"/>
        <c:axPos val="l"/>
        <c:majorGridlines/>
        <c:title>
          <c:tx>
            <c:rich>
              <a:bodyPr rot="-5400000" vert="horz"/>
              <a:lstStyle/>
              <a:p>
                <a:pPr>
                  <a:defRPr/>
                </a:pPr>
                <a:r>
                  <a:rPr lang="sv-SE" sz="2000" b="0" dirty="0" smtClean="0">
                    <a:latin typeface="Calibri Light" pitchFamily="34" charset="0"/>
                  </a:rPr>
                  <a:t>Andel i procent</a:t>
                </a:r>
                <a:endParaRPr lang="sv-SE" sz="2000" b="0" dirty="0">
                  <a:latin typeface="Calibri Light" pitchFamily="34" charset="0"/>
                </a:endParaRPr>
              </a:p>
            </c:rich>
          </c:tx>
          <c:overlay val="0"/>
        </c:title>
        <c:numFmt formatCode="General" sourceLinked="0"/>
        <c:majorTickMark val="out"/>
        <c:minorTickMark val="none"/>
        <c:tickLblPos val="nextTo"/>
        <c:txPr>
          <a:bodyPr/>
          <a:lstStyle/>
          <a:p>
            <a:pPr>
              <a:defRPr>
                <a:latin typeface="Calibri Light" pitchFamily="34" charset="0"/>
              </a:defRPr>
            </a:pPr>
            <a:endParaRPr lang="sv-SE"/>
          </a:p>
        </c:txPr>
        <c:crossAx val="67244032"/>
        <c:crosses val="autoZero"/>
        <c:crossBetween val="between"/>
      </c:valAx>
    </c:plotArea>
    <c:legend>
      <c:legendPos val="r"/>
      <c:overlay val="0"/>
      <c:txPr>
        <a:bodyPr/>
        <a:lstStyle/>
        <a:p>
          <a:pPr>
            <a:defRPr>
              <a:latin typeface="Calibri Light" panose="020F0302020204030204" pitchFamily="34" charset="0"/>
            </a:defRPr>
          </a:pPr>
          <a:endParaRPr lang="sv-SE"/>
        </a:p>
      </c:txPr>
    </c:legend>
    <c:plotVisOnly val="1"/>
    <c:dispBlanksAs val="gap"/>
    <c:showDLblsOverMax val="0"/>
  </c:chart>
  <c:txPr>
    <a:bodyPr/>
    <a:lstStyle/>
    <a:p>
      <a:pPr>
        <a:defRPr sz="1800"/>
      </a:pPr>
      <a:endParaRPr lang="sv-SE"/>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862022455526391"/>
          <c:y val="5.8891555233659666E-2"/>
          <c:w val="0.70502539613103921"/>
          <c:h val="0.84317326500459677"/>
        </c:manualLayout>
      </c:layout>
      <c:barChart>
        <c:barDir val="col"/>
        <c:grouping val="clustered"/>
        <c:varyColors val="0"/>
        <c:ser>
          <c:idx val="0"/>
          <c:order val="0"/>
          <c:tx>
            <c:strRef>
              <c:f>Blad1!$B$1</c:f>
              <c:strCache>
                <c:ptCount val="1"/>
                <c:pt idx="0">
                  <c:v>2017</c:v>
                </c:pt>
              </c:strCache>
            </c:strRef>
          </c:tx>
          <c:spPr>
            <a:solidFill>
              <a:srgbClr val="00C7CC"/>
            </a:solidFill>
          </c:spPr>
          <c:invertIfNegative val="0"/>
          <c:cat>
            <c:strRef>
              <c:f>Blad1!$A$2:$A$4</c:f>
              <c:strCache>
                <c:ptCount val="3"/>
                <c:pt idx="0">
                  <c:v>Nej</c:v>
                </c:pt>
                <c:pt idx="1">
                  <c:v>Ja, enstaka gång</c:v>
                </c:pt>
                <c:pt idx="2">
                  <c:v>Ja, flera gånger</c:v>
                </c:pt>
              </c:strCache>
            </c:strRef>
          </c:cat>
          <c:val>
            <c:numRef>
              <c:f>Blad1!$B$2:$B$4</c:f>
              <c:numCache>
                <c:formatCode>General</c:formatCode>
                <c:ptCount val="3"/>
                <c:pt idx="0">
                  <c:v>90.1</c:v>
                </c:pt>
                <c:pt idx="1">
                  <c:v>7.3</c:v>
                </c:pt>
                <c:pt idx="2">
                  <c:v>2.6</c:v>
                </c:pt>
              </c:numCache>
            </c:numRef>
          </c:val>
          <c:extLst>
            <c:ext xmlns:c16="http://schemas.microsoft.com/office/drawing/2014/chart" uri="{C3380CC4-5D6E-409C-BE32-E72D297353CC}">
              <c16:uniqueId val="{00000000-973F-4055-9824-2879C8D64B3E}"/>
            </c:ext>
          </c:extLst>
        </c:ser>
        <c:ser>
          <c:idx val="1"/>
          <c:order val="1"/>
          <c:tx>
            <c:strRef>
              <c:f>Blad1!$C$1</c:f>
              <c:strCache>
                <c:ptCount val="1"/>
                <c:pt idx="0">
                  <c:v>2018</c:v>
                </c:pt>
              </c:strCache>
            </c:strRef>
          </c:tx>
          <c:spPr>
            <a:solidFill>
              <a:schemeClr val="accent1">
                <a:lumMod val="50000"/>
              </a:schemeClr>
            </a:solidFill>
          </c:spPr>
          <c:invertIfNegative val="0"/>
          <c:cat>
            <c:strRef>
              <c:f>Blad1!$A$2:$A$4</c:f>
              <c:strCache>
                <c:ptCount val="3"/>
                <c:pt idx="0">
                  <c:v>Nej</c:v>
                </c:pt>
                <c:pt idx="1">
                  <c:v>Ja, enstaka gång</c:v>
                </c:pt>
                <c:pt idx="2">
                  <c:v>Ja, flera gånger</c:v>
                </c:pt>
              </c:strCache>
            </c:strRef>
          </c:cat>
          <c:val>
            <c:numRef>
              <c:f>Blad1!$C$2:$C$4</c:f>
              <c:numCache>
                <c:formatCode>General</c:formatCode>
                <c:ptCount val="3"/>
                <c:pt idx="0">
                  <c:v>86.5</c:v>
                </c:pt>
                <c:pt idx="1">
                  <c:v>9.1</c:v>
                </c:pt>
                <c:pt idx="2">
                  <c:v>4.4000000000000004</c:v>
                </c:pt>
              </c:numCache>
            </c:numRef>
          </c:val>
          <c:extLst>
            <c:ext xmlns:c16="http://schemas.microsoft.com/office/drawing/2014/chart" uri="{C3380CC4-5D6E-409C-BE32-E72D297353CC}">
              <c16:uniqueId val="{00000001-973F-4055-9824-2879C8D64B3E}"/>
            </c:ext>
          </c:extLst>
        </c:ser>
        <c:ser>
          <c:idx val="2"/>
          <c:order val="2"/>
          <c:tx>
            <c:strRef>
              <c:f>Blad1!$D$1</c:f>
              <c:strCache>
                <c:ptCount val="1"/>
                <c:pt idx="0">
                  <c:v>2019</c:v>
                </c:pt>
              </c:strCache>
            </c:strRef>
          </c:tx>
          <c:invertIfNegative val="0"/>
          <c:cat>
            <c:strRef>
              <c:f>Blad1!$A$2:$A$4</c:f>
              <c:strCache>
                <c:ptCount val="3"/>
                <c:pt idx="0">
                  <c:v>Nej</c:v>
                </c:pt>
                <c:pt idx="1">
                  <c:v>Ja, enstaka gång</c:v>
                </c:pt>
                <c:pt idx="2">
                  <c:v>Ja, flera gånger</c:v>
                </c:pt>
              </c:strCache>
            </c:strRef>
          </c:cat>
          <c:val>
            <c:numRef>
              <c:f>Blad1!$D$2:$D$4</c:f>
              <c:numCache>
                <c:formatCode>General</c:formatCode>
                <c:ptCount val="3"/>
                <c:pt idx="0">
                  <c:v>92.4</c:v>
                </c:pt>
                <c:pt idx="1">
                  <c:v>5.2</c:v>
                </c:pt>
                <c:pt idx="2">
                  <c:v>2.4</c:v>
                </c:pt>
              </c:numCache>
            </c:numRef>
          </c:val>
          <c:extLst>
            <c:ext xmlns:c16="http://schemas.microsoft.com/office/drawing/2014/chart" uri="{C3380CC4-5D6E-409C-BE32-E72D297353CC}">
              <c16:uniqueId val="{00000000-3A7F-4745-94A3-3CFFD11AF454}"/>
            </c:ext>
          </c:extLst>
        </c:ser>
        <c:dLbls>
          <c:showLegendKey val="0"/>
          <c:showVal val="0"/>
          <c:showCatName val="0"/>
          <c:showSerName val="0"/>
          <c:showPercent val="0"/>
          <c:showBubbleSize val="0"/>
        </c:dLbls>
        <c:gapWidth val="150"/>
        <c:axId val="391664768"/>
        <c:axId val="391666304"/>
      </c:barChart>
      <c:catAx>
        <c:axId val="391664768"/>
        <c:scaling>
          <c:orientation val="minMax"/>
        </c:scaling>
        <c:delete val="0"/>
        <c:axPos val="b"/>
        <c:numFmt formatCode="General" sourceLinked="0"/>
        <c:majorTickMark val="out"/>
        <c:minorTickMark val="none"/>
        <c:tickLblPos val="nextTo"/>
        <c:txPr>
          <a:bodyPr/>
          <a:lstStyle/>
          <a:p>
            <a:pPr>
              <a:defRPr>
                <a:latin typeface="Calibri Light" pitchFamily="34" charset="0"/>
              </a:defRPr>
            </a:pPr>
            <a:endParaRPr lang="sv-SE"/>
          </a:p>
        </c:txPr>
        <c:crossAx val="391666304"/>
        <c:crosses val="autoZero"/>
        <c:auto val="1"/>
        <c:lblAlgn val="ctr"/>
        <c:lblOffset val="100"/>
        <c:noMultiLvlLbl val="0"/>
      </c:catAx>
      <c:valAx>
        <c:axId val="391666304"/>
        <c:scaling>
          <c:orientation val="minMax"/>
          <c:max val="100"/>
        </c:scaling>
        <c:delete val="0"/>
        <c:axPos val="l"/>
        <c:majorGridlines/>
        <c:title>
          <c:tx>
            <c:rich>
              <a:bodyPr rot="-5400000" vert="horz"/>
              <a:lstStyle/>
              <a:p>
                <a:pPr>
                  <a:defRPr/>
                </a:pPr>
                <a:r>
                  <a:rPr lang="sv-SE" sz="2000" b="0" dirty="0" smtClean="0">
                    <a:latin typeface="Calibri Light" pitchFamily="34" charset="0"/>
                  </a:rPr>
                  <a:t>Andel i procent</a:t>
                </a:r>
                <a:endParaRPr lang="sv-SE" sz="2000" b="0" dirty="0">
                  <a:latin typeface="Calibri Light" pitchFamily="34" charset="0"/>
                </a:endParaRPr>
              </a:p>
            </c:rich>
          </c:tx>
          <c:overlay val="0"/>
        </c:title>
        <c:numFmt formatCode="General" sourceLinked="0"/>
        <c:majorTickMark val="out"/>
        <c:minorTickMark val="none"/>
        <c:tickLblPos val="nextTo"/>
        <c:txPr>
          <a:bodyPr/>
          <a:lstStyle/>
          <a:p>
            <a:pPr>
              <a:defRPr>
                <a:latin typeface="Calibri Light" pitchFamily="34" charset="0"/>
              </a:defRPr>
            </a:pPr>
            <a:endParaRPr lang="sv-SE"/>
          </a:p>
        </c:txPr>
        <c:crossAx val="391664768"/>
        <c:crosses val="autoZero"/>
        <c:crossBetween val="between"/>
      </c:valAx>
    </c:plotArea>
    <c:legend>
      <c:legendPos val="r"/>
      <c:overlay val="0"/>
      <c:txPr>
        <a:bodyPr/>
        <a:lstStyle/>
        <a:p>
          <a:pPr>
            <a:defRPr>
              <a:latin typeface="Calibri Light" panose="020F0302020204030204" pitchFamily="34" charset="0"/>
            </a:defRPr>
          </a:pPr>
          <a:endParaRPr lang="sv-SE"/>
        </a:p>
      </c:txPr>
    </c:legend>
    <c:plotVisOnly val="1"/>
    <c:dispBlanksAs val="gap"/>
    <c:showDLblsOverMax val="0"/>
  </c:chart>
  <c:txPr>
    <a:bodyPr/>
    <a:lstStyle/>
    <a:p>
      <a:pPr>
        <a:defRPr sz="1800"/>
      </a:pPr>
      <a:endParaRPr lang="sv-SE"/>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88446583065988"/>
          <c:y val="4.4335316042132943E-2"/>
          <c:w val="0.63411162146398481"/>
          <c:h val="0.85015785590823401"/>
        </c:manualLayout>
      </c:layout>
      <c:lineChart>
        <c:grouping val="standard"/>
        <c:varyColors val="0"/>
        <c:ser>
          <c:idx val="0"/>
          <c:order val="0"/>
          <c:tx>
            <c:strRef>
              <c:f>Blad1!$B$1</c:f>
              <c:strCache>
                <c:ptCount val="1"/>
                <c:pt idx="0">
                  <c:v>Vet någon som kan ge eller sälja narkotika</c:v>
                </c:pt>
              </c:strCache>
            </c:strRef>
          </c:tx>
          <c:spPr>
            <a:ln w="31750" cap="rnd" cmpd="sng" algn="ctr">
              <a:solidFill>
                <a:schemeClr val="accent6"/>
              </a:solidFill>
              <a:prstDash val="solid"/>
              <a:round/>
            </a:ln>
            <a:effectLst/>
          </c:spPr>
          <c:marker>
            <c:symbol val="none"/>
          </c:marker>
          <c:cat>
            <c:numRef>
              <c:f>Blad1!$A$2:$A$4</c:f>
              <c:numCache>
                <c:formatCode>General</c:formatCode>
                <c:ptCount val="3"/>
                <c:pt idx="0">
                  <c:v>2017</c:v>
                </c:pt>
                <c:pt idx="1">
                  <c:v>2018</c:v>
                </c:pt>
                <c:pt idx="2">
                  <c:v>2019</c:v>
                </c:pt>
              </c:numCache>
            </c:numRef>
          </c:cat>
          <c:val>
            <c:numRef>
              <c:f>Blad1!$B$2:$B$4</c:f>
              <c:numCache>
                <c:formatCode>General</c:formatCode>
                <c:ptCount val="3"/>
                <c:pt idx="0">
                  <c:v>44</c:v>
                </c:pt>
                <c:pt idx="1">
                  <c:v>49.1</c:v>
                </c:pt>
                <c:pt idx="2">
                  <c:v>44</c:v>
                </c:pt>
              </c:numCache>
            </c:numRef>
          </c:val>
          <c:smooth val="0"/>
          <c:extLst>
            <c:ext xmlns:c16="http://schemas.microsoft.com/office/drawing/2014/chart" uri="{C3380CC4-5D6E-409C-BE32-E72D297353CC}">
              <c16:uniqueId val="{00000000-140F-4A22-893E-C0BA601C4775}"/>
            </c:ext>
          </c:extLst>
        </c:ser>
        <c:ser>
          <c:idx val="1"/>
          <c:order val="1"/>
          <c:tx>
            <c:strRef>
              <c:f>Blad1!$C$1</c:f>
              <c:strCache>
                <c:ptCount val="1"/>
                <c:pt idx="0">
                  <c:v>Har blivit erbjuden narkotika</c:v>
                </c:pt>
              </c:strCache>
            </c:strRef>
          </c:tx>
          <c:spPr>
            <a:ln w="31750" cap="rnd" cmpd="sng" algn="ctr">
              <a:solidFill>
                <a:srgbClr val="FFC000"/>
              </a:solidFill>
              <a:prstDash val="solid"/>
              <a:round/>
            </a:ln>
            <a:effectLst/>
          </c:spPr>
          <c:marker>
            <c:symbol val="none"/>
          </c:marker>
          <c:cat>
            <c:numRef>
              <c:f>Blad1!$A$2:$A$4</c:f>
              <c:numCache>
                <c:formatCode>General</c:formatCode>
                <c:ptCount val="3"/>
                <c:pt idx="0">
                  <c:v>2017</c:v>
                </c:pt>
                <c:pt idx="1">
                  <c:v>2018</c:v>
                </c:pt>
                <c:pt idx="2">
                  <c:v>2019</c:v>
                </c:pt>
              </c:numCache>
            </c:numRef>
          </c:cat>
          <c:val>
            <c:numRef>
              <c:f>Blad1!$C$2:$C$4</c:f>
              <c:numCache>
                <c:formatCode>General</c:formatCode>
                <c:ptCount val="3"/>
                <c:pt idx="0">
                  <c:v>27.3</c:v>
                </c:pt>
                <c:pt idx="1">
                  <c:v>29.6</c:v>
                </c:pt>
                <c:pt idx="2">
                  <c:v>30.8</c:v>
                </c:pt>
              </c:numCache>
            </c:numRef>
          </c:val>
          <c:smooth val="0"/>
          <c:extLst>
            <c:ext xmlns:c16="http://schemas.microsoft.com/office/drawing/2014/chart" uri="{C3380CC4-5D6E-409C-BE32-E72D297353CC}">
              <c16:uniqueId val="{00000001-140F-4A22-893E-C0BA601C4775}"/>
            </c:ext>
          </c:extLst>
        </c:ser>
        <c:ser>
          <c:idx val="2"/>
          <c:order val="2"/>
          <c:tx>
            <c:strRef>
              <c:f>Blad1!$D$1</c:f>
              <c:strCache>
                <c:ptCount val="1"/>
                <c:pt idx="0">
                  <c:v>Har använt narkotika</c:v>
                </c:pt>
              </c:strCache>
            </c:strRef>
          </c:tx>
          <c:spPr>
            <a:ln w="31750" cap="rnd" cmpd="sng" algn="ctr">
              <a:solidFill>
                <a:srgbClr val="FF0000"/>
              </a:solidFill>
              <a:prstDash val="solid"/>
              <a:round/>
            </a:ln>
            <a:effectLst/>
          </c:spPr>
          <c:marker>
            <c:symbol val="none"/>
          </c:marker>
          <c:cat>
            <c:numRef>
              <c:f>Blad1!$A$2:$A$4</c:f>
              <c:numCache>
                <c:formatCode>General</c:formatCode>
                <c:ptCount val="3"/>
                <c:pt idx="0">
                  <c:v>2017</c:v>
                </c:pt>
                <c:pt idx="1">
                  <c:v>2018</c:v>
                </c:pt>
                <c:pt idx="2">
                  <c:v>2019</c:v>
                </c:pt>
              </c:numCache>
            </c:numRef>
          </c:cat>
          <c:val>
            <c:numRef>
              <c:f>Blad1!$D$2:$D$4</c:f>
              <c:numCache>
                <c:formatCode>General</c:formatCode>
                <c:ptCount val="3"/>
                <c:pt idx="0">
                  <c:v>7.7</c:v>
                </c:pt>
                <c:pt idx="1">
                  <c:v>8.5</c:v>
                </c:pt>
                <c:pt idx="2">
                  <c:v>7.6</c:v>
                </c:pt>
              </c:numCache>
            </c:numRef>
          </c:val>
          <c:smooth val="0"/>
          <c:extLst>
            <c:ext xmlns:c16="http://schemas.microsoft.com/office/drawing/2014/chart" uri="{C3380CC4-5D6E-409C-BE32-E72D297353CC}">
              <c16:uniqueId val="{00000002-140F-4A22-893E-C0BA601C4775}"/>
            </c:ext>
          </c:extLst>
        </c:ser>
        <c:dLbls>
          <c:showLegendKey val="0"/>
          <c:showVal val="0"/>
          <c:showCatName val="0"/>
          <c:showSerName val="0"/>
          <c:showPercent val="0"/>
          <c:showBubbleSize val="0"/>
        </c:dLbls>
        <c:smooth val="0"/>
        <c:axId val="143770368"/>
        <c:axId val="144642432"/>
      </c:lineChart>
      <c:catAx>
        <c:axId val="143770368"/>
        <c:scaling>
          <c:orientation val="minMax"/>
        </c:scaling>
        <c:delete val="0"/>
        <c:axPos val="b"/>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Calibri Light" pitchFamily="34" charset="0"/>
                <a:ea typeface="+mn-ea"/>
                <a:cs typeface="+mn-cs"/>
              </a:defRPr>
            </a:pPr>
            <a:endParaRPr lang="sv-SE"/>
          </a:p>
        </c:txPr>
        <c:crossAx val="144642432"/>
        <c:crosses val="autoZero"/>
        <c:auto val="1"/>
        <c:lblAlgn val="ctr"/>
        <c:lblOffset val="100"/>
        <c:noMultiLvlLbl val="0"/>
      </c:catAx>
      <c:valAx>
        <c:axId val="144642432"/>
        <c:scaling>
          <c:orientation val="minMax"/>
        </c:scaling>
        <c:delete val="0"/>
        <c:axPos val="l"/>
        <c:majorGridlines>
          <c:spPr>
            <a:ln w="6350" cap="flat" cmpd="sng" algn="ctr">
              <a:solidFill>
                <a:schemeClr val="tx1">
                  <a:tint val="75000"/>
                </a:schemeClr>
              </a:solidFill>
              <a:prstDash val="solid"/>
              <a:round/>
            </a:ln>
            <a:effectLst/>
          </c:spPr>
        </c:majorGridlines>
        <c:title>
          <c:tx>
            <c:rich>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sv-SE" sz="2000" b="0" dirty="0" smtClean="0">
                    <a:latin typeface="Calibri Light" pitchFamily="34" charset="0"/>
                  </a:rPr>
                  <a:t>Andel i procent</a:t>
                </a:r>
                <a:endParaRPr lang="sv-SE" sz="2000" b="0" dirty="0">
                  <a:latin typeface="Calibri Light" pitchFamily="34" charset="0"/>
                </a:endParaRPr>
              </a:p>
            </c:rich>
          </c:tx>
          <c:overlay val="0"/>
          <c:spPr>
            <a:noFill/>
            <a:ln>
              <a:noFill/>
            </a:ln>
            <a:effectLst/>
          </c:spPr>
          <c:txPr>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sv-SE"/>
            </a:p>
          </c:txPr>
        </c:title>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Calibri Light" pitchFamily="34" charset="0"/>
                <a:ea typeface="+mn-ea"/>
                <a:cs typeface="+mn-cs"/>
              </a:defRPr>
            </a:pPr>
            <a:endParaRPr lang="sv-SE"/>
          </a:p>
        </c:txPr>
        <c:crossAx val="143770368"/>
        <c:crosses val="autoZero"/>
        <c:crossBetween val="between"/>
      </c:valAx>
      <c:spPr>
        <a:noFill/>
        <a:ln>
          <a:noFill/>
        </a:ln>
        <a:effectLst/>
      </c:spPr>
    </c:plotArea>
    <c:legend>
      <c:legendPos val="r"/>
      <c:layout>
        <c:manualLayout>
          <c:xMode val="edge"/>
          <c:yMode val="edge"/>
          <c:x val="0.778932268883056"/>
          <c:y val="0.21454218693347724"/>
          <c:w val="0.20872205210459799"/>
          <c:h val="0.60458779711632549"/>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Calibri Light" pitchFamily="34" charset="0"/>
              <a:ea typeface="+mn-ea"/>
              <a:cs typeface="+mn-cs"/>
            </a:defRPr>
          </a:pPr>
          <a:endParaRPr lang="sv-SE"/>
        </a:p>
      </c:txPr>
    </c:legend>
    <c:plotVisOnly val="1"/>
    <c:dispBlanksAs val="gap"/>
    <c:showDLblsOverMax val="0"/>
  </c:chart>
  <c:spPr>
    <a:noFill/>
    <a:ln w="6350" cap="flat" cmpd="sng" algn="ctr">
      <a:noFill/>
      <a:prstDash val="solid"/>
      <a:miter lim="800000"/>
    </a:ln>
    <a:effectLst/>
  </c:spPr>
  <c:txPr>
    <a:bodyPr/>
    <a:lstStyle/>
    <a:p>
      <a:pPr>
        <a:defRPr sz="1800"/>
      </a:pPr>
      <a:endParaRPr lang="sv-SE"/>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Blad1!$B$1</c:f>
              <c:strCache>
                <c:ptCount val="1"/>
                <c:pt idx="0">
                  <c:v>Åk1</c:v>
                </c:pt>
              </c:strCache>
            </c:strRef>
          </c:tx>
          <c:spPr>
            <a:solidFill>
              <a:schemeClr val="accent4"/>
            </a:solidFill>
          </c:spPr>
          <c:invertIfNegative val="0"/>
          <c:cat>
            <c:strRef>
              <c:f>Blad1!$A$2:$A$4</c:f>
              <c:strCache>
                <c:ptCount val="3"/>
                <c:pt idx="0">
                  <c:v>Vet någon som kan ge eller sälja narkotika</c:v>
                </c:pt>
                <c:pt idx="1">
                  <c:v>Har blivit erbjuden narkotika</c:v>
                </c:pt>
                <c:pt idx="2">
                  <c:v>Har använt narkotika</c:v>
                </c:pt>
              </c:strCache>
            </c:strRef>
          </c:cat>
          <c:val>
            <c:numRef>
              <c:f>Blad1!$B$2:$B$4</c:f>
              <c:numCache>
                <c:formatCode>General</c:formatCode>
                <c:ptCount val="3"/>
                <c:pt idx="0">
                  <c:v>40.200000000000003</c:v>
                </c:pt>
                <c:pt idx="1">
                  <c:v>24.3</c:v>
                </c:pt>
                <c:pt idx="2">
                  <c:v>3.7</c:v>
                </c:pt>
              </c:numCache>
            </c:numRef>
          </c:val>
          <c:extLst>
            <c:ext xmlns:c16="http://schemas.microsoft.com/office/drawing/2014/chart" uri="{C3380CC4-5D6E-409C-BE32-E72D297353CC}">
              <c16:uniqueId val="{00000000-202B-426B-8B0D-A1CC446A1848}"/>
            </c:ext>
          </c:extLst>
        </c:ser>
        <c:ser>
          <c:idx val="1"/>
          <c:order val="1"/>
          <c:tx>
            <c:strRef>
              <c:f>Blad1!$C$1</c:f>
              <c:strCache>
                <c:ptCount val="1"/>
                <c:pt idx="0">
                  <c:v>Åk 2</c:v>
                </c:pt>
              </c:strCache>
            </c:strRef>
          </c:tx>
          <c:spPr>
            <a:solidFill>
              <a:schemeClr val="accent1"/>
            </a:solidFill>
          </c:spPr>
          <c:invertIfNegative val="0"/>
          <c:cat>
            <c:strRef>
              <c:f>Blad1!$A$2:$A$4</c:f>
              <c:strCache>
                <c:ptCount val="3"/>
                <c:pt idx="0">
                  <c:v>Vet någon som kan ge eller sälja narkotika</c:v>
                </c:pt>
                <c:pt idx="1">
                  <c:v>Har blivit erbjuden narkotika</c:v>
                </c:pt>
                <c:pt idx="2">
                  <c:v>Har använt narkotika</c:v>
                </c:pt>
              </c:strCache>
            </c:strRef>
          </c:cat>
          <c:val>
            <c:numRef>
              <c:f>Blad1!$C$2:$C$4</c:f>
              <c:numCache>
                <c:formatCode>General</c:formatCode>
                <c:ptCount val="3"/>
                <c:pt idx="0">
                  <c:v>48.4</c:v>
                </c:pt>
                <c:pt idx="1">
                  <c:v>30.3</c:v>
                </c:pt>
                <c:pt idx="2">
                  <c:v>10.6</c:v>
                </c:pt>
              </c:numCache>
            </c:numRef>
          </c:val>
          <c:extLst>
            <c:ext xmlns:c16="http://schemas.microsoft.com/office/drawing/2014/chart" uri="{C3380CC4-5D6E-409C-BE32-E72D297353CC}">
              <c16:uniqueId val="{00000001-202B-426B-8B0D-A1CC446A1848}"/>
            </c:ext>
          </c:extLst>
        </c:ser>
        <c:ser>
          <c:idx val="2"/>
          <c:order val="2"/>
          <c:tx>
            <c:strRef>
              <c:f>Blad1!$D$1</c:f>
              <c:strCache>
                <c:ptCount val="1"/>
                <c:pt idx="0">
                  <c:v>Åk 3</c:v>
                </c:pt>
              </c:strCache>
            </c:strRef>
          </c:tx>
          <c:spPr>
            <a:solidFill>
              <a:schemeClr val="accent2"/>
            </a:solidFill>
          </c:spPr>
          <c:invertIfNegative val="0"/>
          <c:cat>
            <c:strRef>
              <c:f>Blad1!$A$2:$A$4</c:f>
              <c:strCache>
                <c:ptCount val="3"/>
                <c:pt idx="0">
                  <c:v>Vet någon som kan ge eller sälja narkotika</c:v>
                </c:pt>
                <c:pt idx="1">
                  <c:v>Har blivit erbjuden narkotika</c:v>
                </c:pt>
                <c:pt idx="2">
                  <c:v>Har använt narkotika</c:v>
                </c:pt>
              </c:strCache>
            </c:strRef>
          </c:cat>
          <c:val>
            <c:numRef>
              <c:f>Blad1!$D$2:$D$4</c:f>
              <c:numCache>
                <c:formatCode>General</c:formatCode>
                <c:ptCount val="3"/>
                <c:pt idx="0">
                  <c:v>45.5</c:v>
                </c:pt>
                <c:pt idx="1">
                  <c:v>40.299999999999997</c:v>
                </c:pt>
                <c:pt idx="2">
                  <c:v>10.4</c:v>
                </c:pt>
              </c:numCache>
            </c:numRef>
          </c:val>
          <c:extLst>
            <c:ext xmlns:c16="http://schemas.microsoft.com/office/drawing/2014/chart" uri="{C3380CC4-5D6E-409C-BE32-E72D297353CC}">
              <c16:uniqueId val="{00000000-33B8-462F-A9DF-8AC8CC405D39}"/>
            </c:ext>
          </c:extLst>
        </c:ser>
        <c:dLbls>
          <c:showLegendKey val="0"/>
          <c:showVal val="0"/>
          <c:showCatName val="0"/>
          <c:showSerName val="0"/>
          <c:showPercent val="0"/>
          <c:showBubbleSize val="0"/>
        </c:dLbls>
        <c:gapWidth val="150"/>
        <c:axId val="65848064"/>
        <c:axId val="65849600"/>
      </c:barChart>
      <c:catAx>
        <c:axId val="65848064"/>
        <c:scaling>
          <c:orientation val="minMax"/>
        </c:scaling>
        <c:delete val="0"/>
        <c:axPos val="b"/>
        <c:numFmt formatCode="General" sourceLinked="0"/>
        <c:majorTickMark val="out"/>
        <c:minorTickMark val="none"/>
        <c:tickLblPos val="nextTo"/>
        <c:txPr>
          <a:bodyPr/>
          <a:lstStyle/>
          <a:p>
            <a:pPr>
              <a:defRPr>
                <a:latin typeface="Calibri Light" pitchFamily="34" charset="0"/>
              </a:defRPr>
            </a:pPr>
            <a:endParaRPr lang="sv-SE"/>
          </a:p>
        </c:txPr>
        <c:crossAx val="65849600"/>
        <c:crosses val="autoZero"/>
        <c:auto val="1"/>
        <c:lblAlgn val="ctr"/>
        <c:lblOffset val="100"/>
        <c:noMultiLvlLbl val="0"/>
      </c:catAx>
      <c:valAx>
        <c:axId val="65849600"/>
        <c:scaling>
          <c:orientation val="minMax"/>
        </c:scaling>
        <c:delete val="0"/>
        <c:axPos val="l"/>
        <c:majorGridlines/>
        <c:title>
          <c:tx>
            <c:rich>
              <a:bodyPr rot="-5400000" vert="horz"/>
              <a:lstStyle/>
              <a:p>
                <a:pPr>
                  <a:defRPr/>
                </a:pPr>
                <a:r>
                  <a:rPr lang="sv-SE" sz="2000" b="0" dirty="0" smtClean="0">
                    <a:latin typeface="Calibri Light" pitchFamily="34" charset="0"/>
                  </a:rPr>
                  <a:t>Andel i procent</a:t>
                </a:r>
                <a:endParaRPr lang="sv-SE" sz="2000" b="0" dirty="0">
                  <a:latin typeface="Calibri Light" pitchFamily="34" charset="0"/>
                </a:endParaRPr>
              </a:p>
            </c:rich>
          </c:tx>
          <c:overlay val="0"/>
        </c:title>
        <c:numFmt formatCode="General" sourceLinked="0"/>
        <c:majorTickMark val="out"/>
        <c:minorTickMark val="none"/>
        <c:tickLblPos val="nextTo"/>
        <c:txPr>
          <a:bodyPr/>
          <a:lstStyle/>
          <a:p>
            <a:pPr>
              <a:defRPr>
                <a:latin typeface="Calibri Light" pitchFamily="34" charset="0"/>
              </a:defRPr>
            </a:pPr>
            <a:endParaRPr lang="sv-SE"/>
          </a:p>
        </c:txPr>
        <c:crossAx val="65848064"/>
        <c:crosses val="autoZero"/>
        <c:crossBetween val="between"/>
      </c:valAx>
    </c:plotArea>
    <c:legend>
      <c:legendPos val="r"/>
      <c:overlay val="0"/>
      <c:txPr>
        <a:bodyPr/>
        <a:lstStyle/>
        <a:p>
          <a:pPr>
            <a:defRPr>
              <a:latin typeface="Calibri Light" pitchFamily="34" charset="0"/>
            </a:defRPr>
          </a:pPr>
          <a:endParaRPr lang="sv-SE"/>
        </a:p>
      </c:txPr>
    </c:legend>
    <c:plotVisOnly val="1"/>
    <c:dispBlanksAs val="gap"/>
    <c:showDLblsOverMax val="0"/>
  </c:chart>
  <c:txPr>
    <a:bodyPr/>
    <a:lstStyle/>
    <a:p>
      <a:pPr>
        <a:defRPr sz="1800"/>
      </a:pPr>
      <a:endParaRPr lang="sv-S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553368328958945"/>
          <c:y val="4.4861391929187762E-2"/>
          <c:w val="0.70745236706522796"/>
          <c:h val="0.86400816798546498"/>
        </c:manualLayout>
      </c:layout>
      <c:lineChart>
        <c:grouping val="standard"/>
        <c:varyColors val="0"/>
        <c:ser>
          <c:idx val="0"/>
          <c:order val="0"/>
          <c:tx>
            <c:strRef>
              <c:f>Blad1!$A$2</c:f>
              <c:strCache>
                <c:ptCount val="1"/>
                <c:pt idx="0">
                  <c:v>Pojkar</c:v>
                </c:pt>
              </c:strCache>
            </c:strRef>
          </c:tx>
          <c:spPr>
            <a:ln w="25400">
              <a:solidFill>
                <a:srgbClr val="0070C0"/>
              </a:solidFill>
            </a:ln>
          </c:spPr>
          <c:marker>
            <c:symbol val="none"/>
          </c:marker>
          <c:cat>
            <c:strRef>
              <c:f>Blad1!$B$1:$E$1</c:f>
              <c:strCache>
                <c:ptCount val="4"/>
                <c:pt idx="0">
                  <c:v>2016</c:v>
                </c:pt>
                <c:pt idx="1">
                  <c:v>2017</c:v>
                </c:pt>
                <c:pt idx="2">
                  <c:v>2018</c:v>
                </c:pt>
                <c:pt idx="3">
                  <c:v>2019</c:v>
                </c:pt>
              </c:strCache>
            </c:strRef>
          </c:cat>
          <c:val>
            <c:numRef>
              <c:f>Blad1!$B$2:$E$2</c:f>
              <c:numCache>
                <c:formatCode>General</c:formatCode>
                <c:ptCount val="4"/>
                <c:pt idx="0">
                  <c:v>263.77999999999997</c:v>
                </c:pt>
                <c:pt idx="1">
                  <c:v>265.8</c:v>
                </c:pt>
                <c:pt idx="2">
                  <c:v>246.6</c:v>
                </c:pt>
                <c:pt idx="3">
                  <c:v>277.39999999999998</c:v>
                </c:pt>
              </c:numCache>
            </c:numRef>
          </c:val>
          <c:smooth val="0"/>
          <c:extLst>
            <c:ext xmlns:c16="http://schemas.microsoft.com/office/drawing/2014/chart" uri="{C3380CC4-5D6E-409C-BE32-E72D297353CC}">
              <c16:uniqueId val="{00000000-21EB-4714-8DC6-318CB396484D}"/>
            </c:ext>
          </c:extLst>
        </c:ser>
        <c:ser>
          <c:idx val="1"/>
          <c:order val="1"/>
          <c:tx>
            <c:strRef>
              <c:f>Blad1!$A$3</c:f>
              <c:strCache>
                <c:ptCount val="1"/>
                <c:pt idx="0">
                  <c:v>Alla</c:v>
                </c:pt>
              </c:strCache>
            </c:strRef>
          </c:tx>
          <c:spPr>
            <a:ln w="25400">
              <a:solidFill>
                <a:schemeClr val="bg2">
                  <a:lumMod val="50000"/>
                </a:schemeClr>
              </a:solidFill>
            </a:ln>
          </c:spPr>
          <c:marker>
            <c:symbol val="none"/>
          </c:marker>
          <c:cat>
            <c:strRef>
              <c:f>Blad1!$B$1:$E$1</c:f>
              <c:strCache>
                <c:ptCount val="4"/>
                <c:pt idx="0">
                  <c:v>2016</c:v>
                </c:pt>
                <c:pt idx="1">
                  <c:v>2017</c:v>
                </c:pt>
                <c:pt idx="2">
                  <c:v>2018</c:v>
                </c:pt>
                <c:pt idx="3">
                  <c:v>2019</c:v>
                </c:pt>
              </c:strCache>
            </c:strRef>
          </c:cat>
          <c:val>
            <c:numRef>
              <c:f>Blad1!$B$3:$E$3</c:f>
              <c:numCache>
                <c:formatCode>General</c:formatCode>
                <c:ptCount val="4"/>
                <c:pt idx="0">
                  <c:v>256.33</c:v>
                </c:pt>
                <c:pt idx="1">
                  <c:v>233.5</c:v>
                </c:pt>
                <c:pt idx="2">
                  <c:v>224.2</c:v>
                </c:pt>
                <c:pt idx="3">
                  <c:v>236.5</c:v>
                </c:pt>
              </c:numCache>
            </c:numRef>
          </c:val>
          <c:smooth val="0"/>
          <c:extLst>
            <c:ext xmlns:c16="http://schemas.microsoft.com/office/drawing/2014/chart" uri="{C3380CC4-5D6E-409C-BE32-E72D297353CC}">
              <c16:uniqueId val="{00000001-21EB-4714-8DC6-318CB396484D}"/>
            </c:ext>
          </c:extLst>
        </c:ser>
        <c:ser>
          <c:idx val="2"/>
          <c:order val="2"/>
          <c:tx>
            <c:strRef>
              <c:f>Blad1!$A$4</c:f>
              <c:strCache>
                <c:ptCount val="1"/>
                <c:pt idx="0">
                  <c:v>Flickor</c:v>
                </c:pt>
              </c:strCache>
            </c:strRef>
          </c:tx>
          <c:spPr>
            <a:ln w="25400">
              <a:solidFill>
                <a:schemeClr val="accent2"/>
              </a:solidFill>
            </a:ln>
          </c:spPr>
          <c:marker>
            <c:symbol val="none"/>
          </c:marker>
          <c:cat>
            <c:strRef>
              <c:f>Blad1!$B$1:$E$1</c:f>
              <c:strCache>
                <c:ptCount val="4"/>
                <c:pt idx="0">
                  <c:v>2016</c:v>
                </c:pt>
                <c:pt idx="1">
                  <c:v>2017</c:v>
                </c:pt>
                <c:pt idx="2">
                  <c:v>2018</c:v>
                </c:pt>
                <c:pt idx="3">
                  <c:v>2019</c:v>
                </c:pt>
              </c:strCache>
            </c:strRef>
          </c:cat>
          <c:val>
            <c:numRef>
              <c:f>Blad1!$B$4:$E$4</c:f>
              <c:numCache>
                <c:formatCode>General</c:formatCode>
                <c:ptCount val="4"/>
                <c:pt idx="0">
                  <c:v>247.28</c:v>
                </c:pt>
                <c:pt idx="1">
                  <c:v>200.7</c:v>
                </c:pt>
                <c:pt idx="2">
                  <c:v>200.8</c:v>
                </c:pt>
                <c:pt idx="3">
                  <c:v>191.4</c:v>
                </c:pt>
              </c:numCache>
            </c:numRef>
          </c:val>
          <c:smooth val="0"/>
          <c:extLst>
            <c:ext xmlns:c16="http://schemas.microsoft.com/office/drawing/2014/chart" uri="{C3380CC4-5D6E-409C-BE32-E72D297353CC}">
              <c16:uniqueId val="{00000002-21EB-4714-8DC6-318CB396484D}"/>
            </c:ext>
          </c:extLst>
        </c:ser>
        <c:dLbls>
          <c:showLegendKey val="0"/>
          <c:showVal val="0"/>
          <c:showCatName val="0"/>
          <c:showSerName val="0"/>
          <c:showPercent val="0"/>
          <c:showBubbleSize val="0"/>
        </c:dLbls>
        <c:smooth val="0"/>
        <c:axId val="124433536"/>
        <c:axId val="124435072"/>
      </c:lineChart>
      <c:catAx>
        <c:axId val="124433536"/>
        <c:scaling>
          <c:orientation val="minMax"/>
        </c:scaling>
        <c:delete val="0"/>
        <c:axPos val="b"/>
        <c:numFmt formatCode="General" sourceLinked="1"/>
        <c:majorTickMark val="out"/>
        <c:minorTickMark val="none"/>
        <c:tickLblPos val="nextTo"/>
        <c:txPr>
          <a:bodyPr/>
          <a:lstStyle/>
          <a:p>
            <a:pPr>
              <a:defRPr sz="1200">
                <a:latin typeface="Calibri Light" pitchFamily="34" charset="0"/>
              </a:defRPr>
            </a:pPr>
            <a:endParaRPr lang="sv-SE"/>
          </a:p>
        </c:txPr>
        <c:crossAx val="124435072"/>
        <c:crosses val="autoZero"/>
        <c:auto val="1"/>
        <c:lblAlgn val="ctr"/>
        <c:lblOffset val="100"/>
        <c:noMultiLvlLbl val="0"/>
      </c:catAx>
      <c:valAx>
        <c:axId val="124435072"/>
        <c:scaling>
          <c:orientation val="minMax"/>
        </c:scaling>
        <c:delete val="0"/>
        <c:axPos val="l"/>
        <c:majorGridlines/>
        <c:numFmt formatCode="General" sourceLinked="0"/>
        <c:majorTickMark val="out"/>
        <c:minorTickMark val="none"/>
        <c:tickLblPos val="nextTo"/>
        <c:txPr>
          <a:bodyPr/>
          <a:lstStyle/>
          <a:p>
            <a:pPr>
              <a:defRPr>
                <a:latin typeface="Calibri Light" pitchFamily="34" charset="0"/>
              </a:defRPr>
            </a:pPr>
            <a:endParaRPr lang="sv-SE"/>
          </a:p>
        </c:txPr>
        <c:crossAx val="124433536"/>
        <c:crosses val="autoZero"/>
        <c:crossBetween val="between"/>
      </c:valAx>
    </c:plotArea>
    <c:legend>
      <c:legendPos val="r"/>
      <c:layout>
        <c:manualLayout>
          <c:xMode val="edge"/>
          <c:yMode val="edge"/>
          <c:x val="0.84913434431807144"/>
          <c:y val="0.22917885099811852"/>
          <c:w val="0.15018518518518517"/>
          <c:h val="0.39714310523528368"/>
        </c:manualLayout>
      </c:layout>
      <c:overlay val="0"/>
      <c:txPr>
        <a:bodyPr/>
        <a:lstStyle/>
        <a:p>
          <a:pPr>
            <a:defRPr sz="1400">
              <a:latin typeface="Calibri Light" pitchFamily="34" charset="0"/>
            </a:defRPr>
          </a:pPr>
          <a:endParaRPr lang="sv-SE"/>
        </a:p>
      </c:txPr>
    </c:legend>
    <c:plotVisOnly val="1"/>
    <c:dispBlanksAs val="gap"/>
    <c:showDLblsOverMax val="0"/>
  </c:chart>
  <c:txPr>
    <a:bodyPr/>
    <a:lstStyle/>
    <a:p>
      <a:pPr>
        <a:defRPr sz="1800"/>
      </a:pPr>
      <a:endParaRPr lang="sv-SE"/>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176825119082337"/>
          <c:y val="4.4861391929187318E-2"/>
          <c:w val="0.60706352678137454"/>
          <c:h val="0.78151080775516679"/>
        </c:manualLayout>
      </c:layout>
      <c:barChart>
        <c:barDir val="col"/>
        <c:grouping val="clustered"/>
        <c:varyColors val="0"/>
        <c:ser>
          <c:idx val="0"/>
          <c:order val="0"/>
          <c:tx>
            <c:strRef>
              <c:f>Blad1!$B$1</c:f>
              <c:strCache>
                <c:ptCount val="1"/>
                <c:pt idx="0">
                  <c:v>Vet någon som kan ge eller sälja</c:v>
                </c:pt>
              </c:strCache>
            </c:strRef>
          </c:tx>
          <c:spPr>
            <a:solidFill>
              <a:schemeClr val="accent4"/>
            </a:solidFill>
          </c:spPr>
          <c:invertIfNegative val="0"/>
          <c:cat>
            <c:strRef>
              <c:f>Blad1!$A$2:$A$4</c:f>
              <c:strCache>
                <c:ptCount val="3"/>
                <c:pt idx="0">
                  <c:v>Alla elever</c:v>
                </c:pt>
                <c:pt idx="1">
                  <c:v>Ej druckit alkohol</c:v>
                </c:pt>
                <c:pt idx="2">
                  <c:v>Druckit alkohol</c:v>
                </c:pt>
              </c:strCache>
            </c:strRef>
          </c:cat>
          <c:val>
            <c:numRef>
              <c:f>Blad1!$B$2:$B$4</c:f>
              <c:numCache>
                <c:formatCode>General</c:formatCode>
                <c:ptCount val="3"/>
                <c:pt idx="0">
                  <c:v>44</c:v>
                </c:pt>
                <c:pt idx="1">
                  <c:v>22.8</c:v>
                </c:pt>
                <c:pt idx="2">
                  <c:v>56.4</c:v>
                </c:pt>
              </c:numCache>
            </c:numRef>
          </c:val>
          <c:extLst>
            <c:ext xmlns:c16="http://schemas.microsoft.com/office/drawing/2014/chart" uri="{C3380CC4-5D6E-409C-BE32-E72D297353CC}">
              <c16:uniqueId val="{00000000-A3CB-4443-A0B1-CC5ACA27460B}"/>
            </c:ext>
          </c:extLst>
        </c:ser>
        <c:ser>
          <c:idx val="1"/>
          <c:order val="1"/>
          <c:tx>
            <c:strRef>
              <c:f>Blad1!$C$1</c:f>
              <c:strCache>
                <c:ptCount val="1"/>
                <c:pt idx="0">
                  <c:v>Har blivit erbjuden</c:v>
                </c:pt>
              </c:strCache>
            </c:strRef>
          </c:tx>
          <c:spPr>
            <a:solidFill>
              <a:schemeClr val="accent1"/>
            </a:solidFill>
          </c:spPr>
          <c:invertIfNegative val="0"/>
          <c:cat>
            <c:strRef>
              <c:f>Blad1!$A$2:$A$4</c:f>
              <c:strCache>
                <c:ptCount val="3"/>
                <c:pt idx="0">
                  <c:v>Alla elever</c:v>
                </c:pt>
                <c:pt idx="1">
                  <c:v>Ej druckit alkohol</c:v>
                </c:pt>
                <c:pt idx="2">
                  <c:v>Druckit alkohol</c:v>
                </c:pt>
              </c:strCache>
            </c:strRef>
          </c:cat>
          <c:val>
            <c:numRef>
              <c:f>Blad1!$C$2:$C$4</c:f>
              <c:numCache>
                <c:formatCode>General</c:formatCode>
                <c:ptCount val="3"/>
                <c:pt idx="0">
                  <c:v>30.8</c:v>
                </c:pt>
                <c:pt idx="1">
                  <c:v>10.9</c:v>
                </c:pt>
                <c:pt idx="2">
                  <c:v>42.4</c:v>
                </c:pt>
              </c:numCache>
            </c:numRef>
          </c:val>
          <c:extLst>
            <c:ext xmlns:c16="http://schemas.microsoft.com/office/drawing/2014/chart" uri="{C3380CC4-5D6E-409C-BE32-E72D297353CC}">
              <c16:uniqueId val="{00000001-A3CB-4443-A0B1-CC5ACA27460B}"/>
            </c:ext>
          </c:extLst>
        </c:ser>
        <c:ser>
          <c:idx val="2"/>
          <c:order val="2"/>
          <c:tx>
            <c:strRef>
              <c:f>Blad1!$D$1</c:f>
              <c:strCache>
                <c:ptCount val="1"/>
                <c:pt idx="0">
                  <c:v>Har använt narkotika</c:v>
                </c:pt>
              </c:strCache>
            </c:strRef>
          </c:tx>
          <c:spPr>
            <a:solidFill>
              <a:schemeClr val="accent2"/>
            </a:solidFill>
          </c:spPr>
          <c:invertIfNegative val="0"/>
          <c:cat>
            <c:strRef>
              <c:f>Blad1!$A$2:$A$4</c:f>
              <c:strCache>
                <c:ptCount val="3"/>
                <c:pt idx="0">
                  <c:v>Alla elever</c:v>
                </c:pt>
                <c:pt idx="1">
                  <c:v>Ej druckit alkohol</c:v>
                </c:pt>
                <c:pt idx="2">
                  <c:v>Druckit alkohol</c:v>
                </c:pt>
              </c:strCache>
            </c:strRef>
          </c:cat>
          <c:val>
            <c:numRef>
              <c:f>Blad1!$D$2:$D$4</c:f>
              <c:numCache>
                <c:formatCode>General</c:formatCode>
                <c:ptCount val="3"/>
                <c:pt idx="0">
                  <c:v>7.6</c:v>
                </c:pt>
                <c:pt idx="1">
                  <c:v>1.1000000000000001</c:v>
                </c:pt>
                <c:pt idx="2">
                  <c:v>11.4</c:v>
                </c:pt>
              </c:numCache>
            </c:numRef>
          </c:val>
          <c:extLst>
            <c:ext xmlns:c16="http://schemas.microsoft.com/office/drawing/2014/chart" uri="{C3380CC4-5D6E-409C-BE32-E72D297353CC}">
              <c16:uniqueId val="{00000002-A3CB-4443-A0B1-CC5ACA27460B}"/>
            </c:ext>
          </c:extLst>
        </c:ser>
        <c:dLbls>
          <c:showLegendKey val="0"/>
          <c:showVal val="0"/>
          <c:showCatName val="0"/>
          <c:showSerName val="0"/>
          <c:showPercent val="0"/>
          <c:showBubbleSize val="0"/>
        </c:dLbls>
        <c:gapWidth val="150"/>
        <c:axId val="90200704"/>
        <c:axId val="90235264"/>
      </c:barChart>
      <c:catAx>
        <c:axId val="90200704"/>
        <c:scaling>
          <c:orientation val="minMax"/>
        </c:scaling>
        <c:delete val="0"/>
        <c:axPos val="b"/>
        <c:numFmt formatCode="General" sourceLinked="1"/>
        <c:majorTickMark val="out"/>
        <c:minorTickMark val="none"/>
        <c:tickLblPos val="nextTo"/>
        <c:txPr>
          <a:bodyPr/>
          <a:lstStyle/>
          <a:p>
            <a:pPr>
              <a:defRPr sz="1800">
                <a:latin typeface="Calibri Light" pitchFamily="34" charset="0"/>
              </a:defRPr>
            </a:pPr>
            <a:endParaRPr lang="sv-SE"/>
          </a:p>
        </c:txPr>
        <c:crossAx val="90235264"/>
        <c:crosses val="autoZero"/>
        <c:auto val="1"/>
        <c:lblAlgn val="ctr"/>
        <c:lblOffset val="100"/>
        <c:noMultiLvlLbl val="0"/>
      </c:catAx>
      <c:valAx>
        <c:axId val="90235264"/>
        <c:scaling>
          <c:orientation val="minMax"/>
        </c:scaling>
        <c:delete val="0"/>
        <c:axPos val="l"/>
        <c:majorGridlines/>
        <c:title>
          <c:tx>
            <c:rich>
              <a:bodyPr rot="-5400000" vert="horz"/>
              <a:lstStyle/>
              <a:p>
                <a:pPr>
                  <a:defRPr/>
                </a:pPr>
                <a:r>
                  <a:rPr lang="sv-SE" b="0" dirty="0" smtClean="0">
                    <a:latin typeface="Calibri Light" pitchFamily="34" charset="0"/>
                  </a:rPr>
                  <a:t>Andel i procent</a:t>
                </a:r>
                <a:endParaRPr lang="sv-SE" b="0" dirty="0">
                  <a:latin typeface="Calibri Light" pitchFamily="34" charset="0"/>
                </a:endParaRPr>
              </a:p>
            </c:rich>
          </c:tx>
          <c:overlay val="0"/>
        </c:title>
        <c:numFmt formatCode="General" sourceLinked="1"/>
        <c:majorTickMark val="out"/>
        <c:minorTickMark val="none"/>
        <c:tickLblPos val="nextTo"/>
        <c:txPr>
          <a:bodyPr/>
          <a:lstStyle/>
          <a:p>
            <a:pPr>
              <a:defRPr>
                <a:latin typeface="Calibri Light" pitchFamily="34" charset="0"/>
              </a:defRPr>
            </a:pPr>
            <a:endParaRPr lang="sv-SE"/>
          </a:p>
        </c:txPr>
        <c:crossAx val="90200704"/>
        <c:crosses val="autoZero"/>
        <c:crossBetween val="between"/>
      </c:valAx>
      <c:spPr>
        <a:noFill/>
        <a:ln w="25402">
          <a:noFill/>
        </a:ln>
      </c:spPr>
    </c:plotArea>
    <c:legend>
      <c:legendPos val="r"/>
      <c:layout>
        <c:manualLayout>
          <c:xMode val="edge"/>
          <c:yMode val="edge"/>
          <c:x val="0.73580708661417427"/>
          <c:y val="0.31198465387366237"/>
          <c:w val="0.25493365412656721"/>
          <c:h val="0.37603047130522316"/>
        </c:manualLayout>
      </c:layout>
      <c:overlay val="0"/>
      <c:txPr>
        <a:bodyPr/>
        <a:lstStyle/>
        <a:p>
          <a:pPr>
            <a:defRPr sz="1600">
              <a:latin typeface="Calibri Light" pitchFamily="34" charset="0"/>
            </a:defRPr>
          </a:pPr>
          <a:endParaRPr lang="sv-SE"/>
        </a:p>
      </c:txPr>
    </c:legend>
    <c:plotVisOnly val="1"/>
    <c:dispBlanksAs val="gap"/>
    <c:showDLblsOverMax val="0"/>
  </c:chart>
  <c:txPr>
    <a:bodyPr/>
    <a:lstStyle/>
    <a:p>
      <a:pPr>
        <a:defRPr sz="1800"/>
      </a:pPr>
      <a:endParaRPr lang="sv-SE"/>
    </a:p>
  </c:txPr>
  <c:externalData r:id="rId1">
    <c:autoUpdate val="0"/>
  </c:externalData>
  <c:userShapes r:id="rId2"/>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176825119082337"/>
          <c:y val="4.4861391929187318E-2"/>
          <c:w val="0.60706352678137454"/>
          <c:h val="0.78151080775516679"/>
        </c:manualLayout>
      </c:layout>
      <c:barChart>
        <c:barDir val="col"/>
        <c:grouping val="clustered"/>
        <c:varyColors val="0"/>
        <c:ser>
          <c:idx val="0"/>
          <c:order val="0"/>
          <c:tx>
            <c:strRef>
              <c:f>Blad1!$B$1</c:f>
              <c:strCache>
                <c:ptCount val="1"/>
                <c:pt idx="0">
                  <c:v>Vet någon som kan ge eller sälja</c:v>
                </c:pt>
              </c:strCache>
            </c:strRef>
          </c:tx>
          <c:spPr>
            <a:solidFill>
              <a:schemeClr val="accent4"/>
            </a:solidFill>
          </c:spPr>
          <c:invertIfNegative val="0"/>
          <c:cat>
            <c:strRef>
              <c:f>Blad1!$A$2:$A$5</c:f>
              <c:strCache>
                <c:ptCount val="4"/>
                <c:pt idx="0">
                  <c:v>Alla elever</c:v>
                </c:pt>
                <c:pt idx="1">
                  <c:v>Ej rökt</c:v>
                </c:pt>
                <c:pt idx="2">
                  <c:v>Rökt/röker</c:v>
                </c:pt>
                <c:pt idx="3">
                  <c:v>Röker ibland eller dagligen</c:v>
                </c:pt>
              </c:strCache>
            </c:strRef>
          </c:cat>
          <c:val>
            <c:numRef>
              <c:f>Blad1!$B$2:$B$5</c:f>
              <c:numCache>
                <c:formatCode>General</c:formatCode>
                <c:ptCount val="4"/>
                <c:pt idx="0">
                  <c:v>44</c:v>
                </c:pt>
                <c:pt idx="1">
                  <c:v>28.7</c:v>
                </c:pt>
                <c:pt idx="2">
                  <c:v>67</c:v>
                </c:pt>
                <c:pt idx="3">
                  <c:v>80.8</c:v>
                </c:pt>
              </c:numCache>
            </c:numRef>
          </c:val>
          <c:extLst>
            <c:ext xmlns:c16="http://schemas.microsoft.com/office/drawing/2014/chart" uri="{C3380CC4-5D6E-409C-BE32-E72D297353CC}">
              <c16:uniqueId val="{00000000-A3CB-4443-A0B1-CC5ACA27460B}"/>
            </c:ext>
          </c:extLst>
        </c:ser>
        <c:ser>
          <c:idx val="1"/>
          <c:order val="1"/>
          <c:tx>
            <c:strRef>
              <c:f>Blad1!$C$1</c:f>
              <c:strCache>
                <c:ptCount val="1"/>
                <c:pt idx="0">
                  <c:v>Har blivit erbjuden</c:v>
                </c:pt>
              </c:strCache>
            </c:strRef>
          </c:tx>
          <c:spPr>
            <a:solidFill>
              <a:schemeClr val="accent1"/>
            </a:solidFill>
          </c:spPr>
          <c:invertIfNegative val="0"/>
          <c:cat>
            <c:strRef>
              <c:f>Blad1!$A$2:$A$5</c:f>
              <c:strCache>
                <c:ptCount val="4"/>
                <c:pt idx="0">
                  <c:v>Alla elever</c:v>
                </c:pt>
                <c:pt idx="1">
                  <c:v>Ej rökt</c:v>
                </c:pt>
                <c:pt idx="2">
                  <c:v>Rökt/röker</c:v>
                </c:pt>
                <c:pt idx="3">
                  <c:v>Röker ibland eller dagligen</c:v>
                </c:pt>
              </c:strCache>
            </c:strRef>
          </c:cat>
          <c:val>
            <c:numRef>
              <c:f>Blad1!$C$2:$C$5</c:f>
              <c:numCache>
                <c:formatCode>General</c:formatCode>
                <c:ptCount val="4"/>
                <c:pt idx="0">
                  <c:v>30.8</c:v>
                </c:pt>
                <c:pt idx="1">
                  <c:v>14</c:v>
                </c:pt>
                <c:pt idx="2">
                  <c:v>56</c:v>
                </c:pt>
                <c:pt idx="3">
                  <c:v>61.5</c:v>
                </c:pt>
              </c:numCache>
            </c:numRef>
          </c:val>
          <c:extLst>
            <c:ext xmlns:c16="http://schemas.microsoft.com/office/drawing/2014/chart" uri="{C3380CC4-5D6E-409C-BE32-E72D297353CC}">
              <c16:uniqueId val="{00000001-A3CB-4443-A0B1-CC5ACA27460B}"/>
            </c:ext>
          </c:extLst>
        </c:ser>
        <c:ser>
          <c:idx val="2"/>
          <c:order val="2"/>
          <c:tx>
            <c:strRef>
              <c:f>Blad1!$D$1</c:f>
              <c:strCache>
                <c:ptCount val="1"/>
                <c:pt idx="0">
                  <c:v>Har använt narkotika</c:v>
                </c:pt>
              </c:strCache>
            </c:strRef>
          </c:tx>
          <c:spPr>
            <a:solidFill>
              <a:schemeClr val="accent2"/>
            </a:solidFill>
          </c:spPr>
          <c:invertIfNegative val="0"/>
          <c:cat>
            <c:strRef>
              <c:f>Blad1!$A$2:$A$5</c:f>
              <c:strCache>
                <c:ptCount val="4"/>
                <c:pt idx="0">
                  <c:v>Alla elever</c:v>
                </c:pt>
                <c:pt idx="1">
                  <c:v>Ej rökt</c:v>
                </c:pt>
                <c:pt idx="2">
                  <c:v>Rökt/röker</c:v>
                </c:pt>
                <c:pt idx="3">
                  <c:v>Röker ibland eller dagligen</c:v>
                </c:pt>
              </c:strCache>
            </c:strRef>
          </c:cat>
          <c:val>
            <c:numRef>
              <c:f>Blad1!$D$2:$D$5</c:f>
              <c:numCache>
                <c:formatCode>General</c:formatCode>
                <c:ptCount val="4"/>
                <c:pt idx="0">
                  <c:v>7.6</c:v>
                </c:pt>
                <c:pt idx="1">
                  <c:v>0.7</c:v>
                </c:pt>
                <c:pt idx="2">
                  <c:v>18</c:v>
                </c:pt>
                <c:pt idx="3">
                  <c:v>42.3</c:v>
                </c:pt>
              </c:numCache>
            </c:numRef>
          </c:val>
          <c:extLst>
            <c:ext xmlns:c16="http://schemas.microsoft.com/office/drawing/2014/chart" uri="{C3380CC4-5D6E-409C-BE32-E72D297353CC}">
              <c16:uniqueId val="{00000002-A3CB-4443-A0B1-CC5ACA27460B}"/>
            </c:ext>
          </c:extLst>
        </c:ser>
        <c:dLbls>
          <c:showLegendKey val="0"/>
          <c:showVal val="0"/>
          <c:showCatName val="0"/>
          <c:showSerName val="0"/>
          <c:showPercent val="0"/>
          <c:showBubbleSize val="0"/>
        </c:dLbls>
        <c:gapWidth val="150"/>
        <c:axId val="90200704"/>
        <c:axId val="90235264"/>
      </c:barChart>
      <c:catAx>
        <c:axId val="90200704"/>
        <c:scaling>
          <c:orientation val="minMax"/>
        </c:scaling>
        <c:delete val="0"/>
        <c:axPos val="b"/>
        <c:numFmt formatCode="General" sourceLinked="1"/>
        <c:majorTickMark val="out"/>
        <c:minorTickMark val="none"/>
        <c:tickLblPos val="nextTo"/>
        <c:txPr>
          <a:bodyPr/>
          <a:lstStyle/>
          <a:p>
            <a:pPr>
              <a:defRPr sz="1800">
                <a:latin typeface="Calibri Light" pitchFamily="34" charset="0"/>
              </a:defRPr>
            </a:pPr>
            <a:endParaRPr lang="sv-SE"/>
          </a:p>
        </c:txPr>
        <c:crossAx val="90235264"/>
        <c:crosses val="autoZero"/>
        <c:auto val="1"/>
        <c:lblAlgn val="ctr"/>
        <c:lblOffset val="100"/>
        <c:noMultiLvlLbl val="0"/>
      </c:catAx>
      <c:valAx>
        <c:axId val="90235264"/>
        <c:scaling>
          <c:orientation val="minMax"/>
        </c:scaling>
        <c:delete val="0"/>
        <c:axPos val="l"/>
        <c:majorGridlines/>
        <c:title>
          <c:tx>
            <c:rich>
              <a:bodyPr rot="-5400000" vert="horz"/>
              <a:lstStyle/>
              <a:p>
                <a:pPr>
                  <a:defRPr/>
                </a:pPr>
                <a:r>
                  <a:rPr lang="sv-SE" b="0" dirty="0" smtClean="0">
                    <a:latin typeface="Calibri Light" pitchFamily="34" charset="0"/>
                  </a:rPr>
                  <a:t>Andel i procent</a:t>
                </a:r>
                <a:endParaRPr lang="sv-SE" b="0" dirty="0">
                  <a:latin typeface="Calibri Light" pitchFamily="34" charset="0"/>
                </a:endParaRPr>
              </a:p>
            </c:rich>
          </c:tx>
          <c:overlay val="0"/>
        </c:title>
        <c:numFmt formatCode="General" sourceLinked="1"/>
        <c:majorTickMark val="out"/>
        <c:minorTickMark val="none"/>
        <c:tickLblPos val="nextTo"/>
        <c:txPr>
          <a:bodyPr/>
          <a:lstStyle/>
          <a:p>
            <a:pPr>
              <a:defRPr>
                <a:latin typeface="Calibri Light" pitchFamily="34" charset="0"/>
              </a:defRPr>
            </a:pPr>
            <a:endParaRPr lang="sv-SE"/>
          </a:p>
        </c:txPr>
        <c:crossAx val="90200704"/>
        <c:crosses val="autoZero"/>
        <c:crossBetween val="between"/>
      </c:valAx>
      <c:spPr>
        <a:noFill/>
        <a:ln w="25402">
          <a:noFill/>
        </a:ln>
      </c:spPr>
    </c:plotArea>
    <c:legend>
      <c:legendPos val="r"/>
      <c:layout>
        <c:manualLayout>
          <c:xMode val="edge"/>
          <c:yMode val="edge"/>
          <c:x val="0.73580708661417427"/>
          <c:y val="0.31198465387366237"/>
          <c:w val="0.25493365412656721"/>
          <c:h val="0.37603047130522316"/>
        </c:manualLayout>
      </c:layout>
      <c:overlay val="0"/>
      <c:txPr>
        <a:bodyPr/>
        <a:lstStyle/>
        <a:p>
          <a:pPr>
            <a:defRPr sz="1600">
              <a:latin typeface="Calibri Light" pitchFamily="34" charset="0"/>
            </a:defRPr>
          </a:pPr>
          <a:endParaRPr lang="sv-SE"/>
        </a:p>
      </c:txPr>
    </c:legend>
    <c:plotVisOnly val="1"/>
    <c:dispBlanksAs val="gap"/>
    <c:showDLblsOverMax val="0"/>
  </c:chart>
  <c:txPr>
    <a:bodyPr/>
    <a:lstStyle/>
    <a:p>
      <a:pPr>
        <a:defRPr sz="1800"/>
      </a:pPr>
      <a:endParaRPr lang="sv-SE"/>
    </a:p>
  </c:txPr>
  <c:externalData r:id="rId1">
    <c:autoUpdate val="0"/>
  </c:externalData>
  <c:userShapes r:id="rId2"/>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176825119082337"/>
          <c:y val="4.4861391929187318E-2"/>
          <c:w val="0.60706352678137454"/>
          <c:h val="0.78151080775516679"/>
        </c:manualLayout>
      </c:layout>
      <c:barChart>
        <c:barDir val="col"/>
        <c:grouping val="clustered"/>
        <c:varyColors val="0"/>
        <c:ser>
          <c:idx val="0"/>
          <c:order val="0"/>
          <c:tx>
            <c:strRef>
              <c:f>Blad1!$B$1</c:f>
              <c:strCache>
                <c:ptCount val="1"/>
                <c:pt idx="0">
                  <c:v>Vet någon som kan ge eller sälja</c:v>
                </c:pt>
              </c:strCache>
            </c:strRef>
          </c:tx>
          <c:spPr>
            <a:solidFill>
              <a:schemeClr val="accent4"/>
            </a:solidFill>
          </c:spPr>
          <c:invertIfNegative val="0"/>
          <c:cat>
            <c:strRef>
              <c:f>Blad1!$A$2:$A$4</c:f>
              <c:strCache>
                <c:ptCount val="3"/>
                <c:pt idx="0">
                  <c:v>Alla elever</c:v>
                </c:pt>
                <c:pt idx="1">
                  <c:v>Ej snusat</c:v>
                </c:pt>
                <c:pt idx="2">
                  <c:v>Snusat/snusar</c:v>
                </c:pt>
              </c:strCache>
            </c:strRef>
          </c:cat>
          <c:val>
            <c:numRef>
              <c:f>Blad1!$B$2:$B$4</c:f>
              <c:numCache>
                <c:formatCode>General</c:formatCode>
                <c:ptCount val="3"/>
                <c:pt idx="0">
                  <c:v>44</c:v>
                </c:pt>
                <c:pt idx="1">
                  <c:v>31.2</c:v>
                </c:pt>
                <c:pt idx="2">
                  <c:v>61.3</c:v>
                </c:pt>
              </c:numCache>
            </c:numRef>
          </c:val>
          <c:extLst>
            <c:ext xmlns:c16="http://schemas.microsoft.com/office/drawing/2014/chart" uri="{C3380CC4-5D6E-409C-BE32-E72D297353CC}">
              <c16:uniqueId val="{00000000-A3CB-4443-A0B1-CC5ACA27460B}"/>
            </c:ext>
          </c:extLst>
        </c:ser>
        <c:ser>
          <c:idx val="1"/>
          <c:order val="1"/>
          <c:tx>
            <c:strRef>
              <c:f>Blad1!$C$1</c:f>
              <c:strCache>
                <c:ptCount val="1"/>
                <c:pt idx="0">
                  <c:v>Har blivit erbjuden</c:v>
                </c:pt>
              </c:strCache>
            </c:strRef>
          </c:tx>
          <c:spPr>
            <a:solidFill>
              <a:schemeClr val="accent1"/>
            </a:solidFill>
          </c:spPr>
          <c:invertIfNegative val="0"/>
          <c:cat>
            <c:strRef>
              <c:f>Blad1!$A$2:$A$4</c:f>
              <c:strCache>
                <c:ptCount val="3"/>
                <c:pt idx="0">
                  <c:v>Alla elever</c:v>
                </c:pt>
                <c:pt idx="1">
                  <c:v>Ej snusat</c:v>
                </c:pt>
                <c:pt idx="2">
                  <c:v>Snusat/snusar</c:v>
                </c:pt>
              </c:strCache>
            </c:strRef>
          </c:cat>
          <c:val>
            <c:numRef>
              <c:f>Blad1!$C$2:$C$4</c:f>
              <c:numCache>
                <c:formatCode>General</c:formatCode>
                <c:ptCount val="3"/>
                <c:pt idx="0">
                  <c:v>30.8</c:v>
                </c:pt>
                <c:pt idx="1">
                  <c:v>15.3</c:v>
                </c:pt>
                <c:pt idx="2">
                  <c:v>51.9</c:v>
                </c:pt>
              </c:numCache>
            </c:numRef>
          </c:val>
          <c:extLst>
            <c:ext xmlns:c16="http://schemas.microsoft.com/office/drawing/2014/chart" uri="{C3380CC4-5D6E-409C-BE32-E72D297353CC}">
              <c16:uniqueId val="{00000001-A3CB-4443-A0B1-CC5ACA27460B}"/>
            </c:ext>
          </c:extLst>
        </c:ser>
        <c:ser>
          <c:idx val="2"/>
          <c:order val="2"/>
          <c:tx>
            <c:strRef>
              <c:f>Blad1!$D$1</c:f>
              <c:strCache>
                <c:ptCount val="1"/>
                <c:pt idx="0">
                  <c:v>Har använt narkotika</c:v>
                </c:pt>
              </c:strCache>
            </c:strRef>
          </c:tx>
          <c:spPr>
            <a:solidFill>
              <a:schemeClr val="accent2"/>
            </a:solidFill>
          </c:spPr>
          <c:invertIfNegative val="0"/>
          <c:cat>
            <c:strRef>
              <c:f>Blad1!$A$2:$A$4</c:f>
              <c:strCache>
                <c:ptCount val="3"/>
                <c:pt idx="0">
                  <c:v>Alla elever</c:v>
                </c:pt>
                <c:pt idx="1">
                  <c:v>Ej snusat</c:v>
                </c:pt>
                <c:pt idx="2">
                  <c:v>Snusat/snusar</c:v>
                </c:pt>
              </c:strCache>
            </c:strRef>
          </c:cat>
          <c:val>
            <c:numRef>
              <c:f>Blad1!$D$2:$D$4</c:f>
              <c:numCache>
                <c:formatCode>General</c:formatCode>
                <c:ptCount val="3"/>
                <c:pt idx="0">
                  <c:v>7.6</c:v>
                </c:pt>
                <c:pt idx="1">
                  <c:v>0.7</c:v>
                </c:pt>
                <c:pt idx="2">
                  <c:v>17</c:v>
                </c:pt>
              </c:numCache>
            </c:numRef>
          </c:val>
          <c:extLst>
            <c:ext xmlns:c16="http://schemas.microsoft.com/office/drawing/2014/chart" uri="{C3380CC4-5D6E-409C-BE32-E72D297353CC}">
              <c16:uniqueId val="{00000002-A3CB-4443-A0B1-CC5ACA27460B}"/>
            </c:ext>
          </c:extLst>
        </c:ser>
        <c:dLbls>
          <c:showLegendKey val="0"/>
          <c:showVal val="0"/>
          <c:showCatName val="0"/>
          <c:showSerName val="0"/>
          <c:showPercent val="0"/>
          <c:showBubbleSize val="0"/>
        </c:dLbls>
        <c:gapWidth val="150"/>
        <c:axId val="90200704"/>
        <c:axId val="90235264"/>
      </c:barChart>
      <c:catAx>
        <c:axId val="90200704"/>
        <c:scaling>
          <c:orientation val="minMax"/>
        </c:scaling>
        <c:delete val="0"/>
        <c:axPos val="b"/>
        <c:numFmt formatCode="General" sourceLinked="1"/>
        <c:majorTickMark val="out"/>
        <c:minorTickMark val="none"/>
        <c:tickLblPos val="nextTo"/>
        <c:txPr>
          <a:bodyPr/>
          <a:lstStyle/>
          <a:p>
            <a:pPr>
              <a:defRPr sz="1800">
                <a:latin typeface="Calibri Light" pitchFamily="34" charset="0"/>
              </a:defRPr>
            </a:pPr>
            <a:endParaRPr lang="sv-SE"/>
          </a:p>
        </c:txPr>
        <c:crossAx val="90235264"/>
        <c:crosses val="autoZero"/>
        <c:auto val="1"/>
        <c:lblAlgn val="ctr"/>
        <c:lblOffset val="100"/>
        <c:noMultiLvlLbl val="0"/>
      </c:catAx>
      <c:valAx>
        <c:axId val="90235264"/>
        <c:scaling>
          <c:orientation val="minMax"/>
        </c:scaling>
        <c:delete val="0"/>
        <c:axPos val="l"/>
        <c:majorGridlines/>
        <c:title>
          <c:tx>
            <c:rich>
              <a:bodyPr rot="-5400000" vert="horz"/>
              <a:lstStyle/>
              <a:p>
                <a:pPr>
                  <a:defRPr/>
                </a:pPr>
                <a:r>
                  <a:rPr lang="sv-SE" b="0" dirty="0" smtClean="0">
                    <a:latin typeface="Calibri Light" pitchFamily="34" charset="0"/>
                  </a:rPr>
                  <a:t>Andel i procent</a:t>
                </a:r>
                <a:endParaRPr lang="sv-SE" b="0" dirty="0">
                  <a:latin typeface="Calibri Light" pitchFamily="34" charset="0"/>
                </a:endParaRPr>
              </a:p>
            </c:rich>
          </c:tx>
          <c:overlay val="0"/>
        </c:title>
        <c:numFmt formatCode="General" sourceLinked="1"/>
        <c:majorTickMark val="out"/>
        <c:minorTickMark val="none"/>
        <c:tickLblPos val="nextTo"/>
        <c:txPr>
          <a:bodyPr/>
          <a:lstStyle/>
          <a:p>
            <a:pPr>
              <a:defRPr>
                <a:latin typeface="Calibri Light" pitchFamily="34" charset="0"/>
              </a:defRPr>
            </a:pPr>
            <a:endParaRPr lang="sv-SE"/>
          </a:p>
        </c:txPr>
        <c:crossAx val="90200704"/>
        <c:crosses val="autoZero"/>
        <c:crossBetween val="between"/>
      </c:valAx>
      <c:spPr>
        <a:noFill/>
        <a:ln w="25402">
          <a:noFill/>
        </a:ln>
      </c:spPr>
    </c:plotArea>
    <c:legend>
      <c:legendPos val="r"/>
      <c:layout>
        <c:manualLayout>
          <c:xMode val="edge"/>
          <c:yMode val="edge"/>
          <c:x val="0.73580708661417427"/>
          <c:y val="0.31198465387366237"/>
          <c:w val="0.25493365412656721"/>
          <c:h val="0.37603047130522316"/>
        </c:manualLayout>
      </c:layout>
      <c:overlay val="0"/>
      <c:txPr>
        <a:bodyPr/>
        <a:lstStyle/>
        <a:p>
          <a:pPr>
            <a:defRPr sz="1600">
              <a:latin typeface="Calibri Light" pitchFamily="34" charset="0"/>
            </a:defRPr>
          </a:pPr>
          <a:endParaRPr lang="sv-SE"/>
        </a:p>
      </c:txPr>
    </c:legend>
    <c:plotVisOnly val="1"/>
    <c:dispBlanksAs val="gap"/>
    <c:showDLblsOverMax val="0"/>
  </c:chart>
  <c:txPr>
    <a:bodyPr/>
    <a:lstStyle/>
    <a:p>
      <a:pPr>
        <a:defRPr sz="1800"/>
      </a:pPr>
      <a:endParaRPr lang="sv-SE"/>
    </a:p>
  </c:txPr>
  <c:externalData r:id="rId1">
    <c:autoUpdate val="0"/>
  </c:externalData>
  <c:userShapes r:id="rId2"/>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176825119082337"/>
          <c:y val="4.4861391929187318E-2"/>
          <c:w val="0.60706352678137454"/>
          <c:h val="0.78151080775516679"/>
        </c:manualLayout>
      </c:layout>
      <c:barChart>
        <c:barDir val="col"/>
        <c:grouping val="clustered"/>
        <c:varyColors val="0"/>
        <c:ser>
          <c:idx val="0"/>
          <c:order val="0"/>
          <c:tx>
            <c:strRef>
              <c:f>Blad1!$B$1</c:f>
              <c:strCache>
                <c:ptCount val="1"/>
                <c:pt idx="0">
                  <c:v>Vet någon som kan ge eller sälja</c:v>
                </c:pt>
              </c:strCache>
            </c:strRef>
          </c:tx>
          <c:spPr>
            <a:solidFill>
              <a:schemeClr val="accent4"/>
            </a:solidFill>
          </c:spPr>
          <c:invertIfNegative val="0"/>
          <c:cat>
            <c:strRef>
              <c:f>Blad1!$A$2:$A$4</c:f>
              <c:strCache>
                <c:ptCount val="3"/>
                <c:pt idx="0">
                  <c:v>Alla elever</c:v>
                </c:pt>
                <c:pt idx="1">
                  <c:v>Ej använt e-cig</c:v>
                </c:pt>
                <c:pt idx="2">
                  <c:v>Använt e-cig</c:v>
                </c:pt>
              </c:strCache>
            </c:strRef>
          </c:cat>
          <c:val>
            <c:numRef>
              <c:f>Blad1!$B$2:$B$4</c:f>
              <c:numCache>
                <c:formatCode>General</c:formatCode>
                <c:ptCount val="3"/>
                <c:pt idx="0">
                  <c:v>44</c:v>
                </c:pt>
                <c:pt idx="1">
                  <c:v>22.6</c:v>
                </c:pt>
                <c:pt idx="2">
                  <c:v>63.4</c:v>
                </c:pt>
              </c:numCache>
            </c:numRef>
          </c:val>
          <c:extLst>
            <c:ext xmlns:c16="http://schemas.microsoft.com/office/drawing/2014/chart" uri="{C3380CC4-5D6E-409C-BE32-E72D297353CC}">
              <c16:uniqueId val="{00000000-A3CB-4443-A0B1-CC5ACA27460B}"/>
            </c:ext>
          </c:extLst>
        </c:ser>
        <c:ser>
          <c:idx val="1"/>
          <c:order val="1"/>
          <c:tx>
            <c:strRef>
              <c:f>Blad1!$C$1</c:f>
              <c:strCache>
                <c:ptCount val="1"/>
                <c:pt idx="0">
                  <c:v>Har blivit erbjuden</c:v>
                </c:pt>
              </c:strCache>
            </c:strRef>
          </c:tx>
          <c:spPr>
            <a:solidFill>
              <a:schemeClr val="accent1"/>
            </a:solidFill>
          </c:spPr>
          <c:invertIfNegative val="0"/>
          <c:cat>
            <c:strRef>
              <c:f>Blad1!$A$2:$A$4</c:f>
              <c:strCache>
                <c:ptCount val="3"/>
                <c:pt idx="0">
                  <c:v>Alla elever</c:v>
                </c:pt>
                <c:pt idx="1">
                  <c:v>Ej använt e-cig</c:v>
                </c:pt>
                <c:pt idx="2">
                  <c:v>Använt e-cig</c:v>
                </c:pt>
              </c:strCache>
            </c:strRef>
          </c:cat>
          <c:val>
            <c:numRef>
              <c:f>Blad1!$C$2:$C$4</c:f>
              <c:numCache>
                <c:formatCode>General</c:formatCode>
                <c:ptCount val="3"/>
                <c:pt idx="0">
                  <c:v>30.8</c:v>
                </c:pt>
                <c:pt idx="1">
                  <c:v>12.6</c:v>
                </c:pt>
                <c:pt idx="2">
                  <c:v>47.3</c:v>
                </c:pt>
              </c:numCache>
            </c:numRef>
          </c:val>
          <c:extLst>
            <c:ext xmlns:c16="http://schemas.microsoft.com/office/drawing/2014/chart" uri="{C3380CC4-5D6E-409C-BE32-E72D297353CC}">
              <c16:uniqueId val="{00000001-A3CB-4443-A0B1-CC5ACA27460B}"/>
            </c:ext>
          </c:extLst>
        </c:ser>
        <c:ser>
          <c:idx val="2"/>
          <c:order val="2"/>
          <c:tx>
            <c:strRef>
              <c:f>Blad1!$D$1</c:f>
              <c:strCache>
                <c:ptCount val="1"/>
                <c:pt idx="0">
                  <c:v>Har använt narkotika</c:v>
                </c:pt>
              </c:strCache>
            </c:strRef>
          </c:tx>
          <c:spPr>
            <a:solidFill>
              <a:schemeClr val="accent2"/>
            </a:solidFill>
          </c:spPr>
          <c:invertIfNegative val="0"/>
          <c:cat>
            <c:strRef>
              <c:f>Blad1!$A$2:$A$4</c:f>
              <c:strCache>
                <c:ptCount val="3"/>
                <c:pt idx="0">
                  <c:v>Alla elever</c:v>
                </c:pt>
                <c:pt idx="1">
                  <c:v>Ej använt e-cig</c:v>
                </c:pt>
                <c:pt idx="2">
                  <c:v>Använt e-cig</c:v>
                </c:pt>
              </c:strCache>
            </c:strRef>
          </c:cat>
          <c:val>
            <c:numRef>
              <c:f>Blad1!$D$2:$D$4</c:f>
              <c:numCache>
                <c:formatCode>General</c:formatCode>
                <c:ptCount val="3"/>
                <c:pt idx="0">
                  <c:v>7.6</c:v>
                </c:pt>
                <c:pt idx="1">
                  <c:v>0</c:v>
                </c:pt>
                <c:pt idx="2">
                  <c:v>14.5</c:v>
                </c:pt>
              </c:numCache>
            </c:numRef>
          </c:val>
          <c:extLst>
            <c:ext xmlns:c16="http://schemas.microsoft.com/office/drawing/2014/chart" uri="{C3380CC4-5D6E-409C-BE32-E72D297353CC}">
              <c16:uniqueId val="{00000002-A3CB-4443-A0B1-CC5ACA27460B}"/>
            </c:ext>
          </c:extLst>
        </c:ser>
        <c:dLbls>
          <c:showLegendKey val="0"/>
          <c:showVal val="0"/>
          <c:showCatName val="0"/>
          <c:showSerName val="0"/>
          <c:showPercent val="0"/>
          <c:showBubbleSize val="0"/>
        </c:dLbls>
        <c:gapWidth val="150"/>
        <c:axId val="90200704"/>
        <c:axId val="90235264"/>
      </c:barChart>
      <c:catAx>
        <c:axId val="90200704"/>
        <c:scaling>
          <c:orientation val="minMax"/>
        </c:scaling>
        <c:delete val="0"/>
        <c:axPos val="b"/>
        <c:numFmt formatCode="General" sourceLinked="1"/>
        <c:majorTickMark val="out"/>
        <c:minorTickMark val="none"/>
        <c:tickLblPos val="nextTo"/>
        <c:txPr>
          <a:bodyPr/>
          <a:lstStyle/>
          <a:p>
            <a:pPr>
              <a:defRPr sz="1800">
                <a:latin typeface="Calibri Light" pitchFamily="34" charset="0"/>
              </a:defRPr>
            </a:pPr>
            <a:endParaRPr lang="sv-SE"/>
          </a:p>
        </c:txPr>
        <c:crossAx val="90235264"/>
        <c:crosses val="autoZero"/>
        <c:auto val="1"/>
        <c:lblAlgn val="ctr"/>
        <c:lblOffset val="100"/>
        <c:noMultiLvlLbl val="0"/>
      </c:catAx>
      <c:valAx>
        <c:axId val="90235264"/>
        <c:scaling>
          <c:orientation val="minMax"/>
        </c:scaling>
        <c:delete val="0"/>
        <c:axPos val="l"/>
        <c:majorGridlines/>
        <c:title>
          <c:tx>
            <c:rich>
              <a:bodyPr rot="-5400000" vert="horz"/>
              <a:lstStyle/>
              <a:p>
                <a:pPr>
                  <a:defRPr/>
                </a:pPr>
                <a:r>
                  <a:rPr lang="sv-SE" b="0" dirty="0" smtClean="0">
                    <a:latin typeface="Calibri Light" pitchFamily="34" charset="0"/>
                  </a:rPr>
                  <a:t>Andel i procent</a:t>
                </a:r>
                <a:endParaRPr lang="sv-SE" b="0" dirty="0">
                  <a:latin typeface="Calibri Light" pitchFamily="34" charset="0"/>
                </a:endParaRPr>
              </a:p>
            </c:rich>
          </c:tx>
          <c:overlay val="0"/>
        </c:title>
        <c:numFmt formatCode="General" sourceLinked="1"/>
        <c:majorTickMark val="out"/>
        <c:minorTickMark val="none"/>
        <c:tickLblPos val="nextTo"/>
        <c:txPr>
          <a:bodyPr/>
          <a:lstStyle/>
          <a:p>
            <a:pPr>
              <a:defRPr>
                <a:latin typeface="Calibri Light" pitchFamily="34" charset="0"/>
              </a:defRPr>
            </a:pPr>
            <a:endParaRPr lang="sv-SE"/>
          </a:p>
        </c:txPr>
        <c:crossAx val="90200704"/>
        <c:crosses val="autoZero"/>
        <c:crossBetween val="between"/>
      </c:valAx>
      <c:spPr>
        <a:noFill/>
        <a:ln w="25402">
          <a:noFill/>
        </a:ln>
      </c:spPr>
    </c:plotArea>
    <c:legend>
      <c:legendPos val="r"/>
      <c:layout>
        <c:manualLayout>
          <c:xMode val="edge"/>
          <c:yMode val="edge"/>
          <c:x val="0.73580708661417427"/>
          <c:y val="0.31198465387366237"/>
          <c:w val="0.25493365412656721"/>
          <c:h val="0.37603047130522316"/>
        </c:manualLayout>
      </c:layout>
      <c:overlay val="0"/>
      <c:txPr>
        <a:bodyPr/>
        <a:lstStyle/>
        <a:p>
          <a:pPr>
            <a:defRPr sz="1600">
              <a:latin typeface="Calibri Light" pitchFamily="34" charset="0"/>
            </a:defRPr>
          </a:pPr>
          <a:endParaRPr lang="sv-SE"/>
        </a:p>
      </c:txPr>
    </c:legend>
    <c:plotVisOnly val="1"/>
    <c:dispBlanksAs val="gap"/>
    <c:showDLblsOverMax val="0"/>
  </c:chart>
  <c:txPr>
    <a:bodyPr/>
    <a:lstStyle/>
    <a:p>
      <a:pPr>
        <a:defRPr sz="1800"/>
      </a:pPr>
      <a:endParaRPr lang="sv-SE"/>
    </a:p>
  </c:txPr>
  <c:externalData r:id="rId1">
    <c:autoUpdate val="0"/>
  </c:externalData>
  <c:userShapes r:id="rId2"/>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726997666958296"/>
          <c:y val="5.8891555233659666E-2"/>
          <c:w val="0.70063125789831826"/>
          <c:h val="0.78151058680771368"/>
        </c:manualLayout>
      </c:layout>
      <c:barChart>
        <c:barDir val="col"/>
        <c:grouping val="clustered"/>
        <c:varyColors val="0"/>
        <c:ser>
          <c:idx val="0"/>
          <c:order val="0"/>
          <c:tx>
            <c:strRef>
              <c:f>Blad1!$B$1</c:f>
              <c:strCache>
                <c:ptCount val="1"/>
                <c:pt idx="0">
                  <c:v>2017</c:v>
                </c:pt>
              </c:strCache>
            </c:strRef>
          </c:tx>
          <c:spPr>
            <a:solidFill>
              <a:srgbClr val="00C7CC"/>
            </a:solidFill>
          </c:spPr>
          <c:invertIfNegative val="0"/>
          <c:cat>
            <c:strRef>
              <c:f>Blad1!$A$2:$A$5</c:f>
              <c:strCache>
                <c:ptCount val="4"/>
                <c:pt idx="0">
                  <c:v>Håller med helt och hållet</c:v>
                </c:pt>
                <c:pt idx="1">
                  <c:v>Håller med om delvis</c:v>
                </c:pt>
                <c:pt idx="2">
                  <c:v>Håller inte med om</c:v>
                </c:pt>
                <c:pt idx="3">
                  <c:v>Ingen uppfattning</c:v>
                </c:pt>
              </c:strCache>
            </c:strRef>
          </c:cat>
          <c:val>
            <c:numRef>
              <c:f>Blad1!$B$2:$B$5</c:f>
              <c:numCache>
                <c:formatCode>General</c:formatCode>
                <c:ptCount val="4"/>
                <c:pt idx="0">
                  <c:v>59.4</c:v>
                </c:pt>
                <c:pt idx="1">
                  <c:v>23.6</c:v>
                </c:pt>
                <c:pt idx="2">
                  <c:v>10.1</c:v>
                </c:pt>
                <c:pt idx="3">
                  <c:v>9.4</c:v>
                </c:pt>
              </c:numCache>
            </c:numRef>
          </c:val>
          <c:extLst>
            <c:ext xmlns:c16="http://schemas.microsoft.com/office/drawing/2014/chart" uri="{C3380CC4-5D6E-409C-BE32-E72D297353CC}">
              <c16:uniqueId val="{00000000-A948-479B-94A0-747E6991FE29}"/>
            </c:ext>
          </c:extLst>
        </c:ser>
        <c:ser>
          <c:idx val="1"/>
          <c:order val="1"/>
          <c:tx>
            <c:strRef>
              <c:f>Blad1!$C$1</c:f>
              <c:strCache>
                <c:ptCount val="1"/>
                <c:pt idx="0">
                  <c:v>2018</c:v>
                </c:pt>
              </c:strCache>
            </c:strRef>
          </c:tx>
          <c:spPr>
            <a:solidFill>
              <a:schemeClr val="accent1">
                <a:lumMod val="50000"/>
              </a:schemeClr>
            </a:solidFill>
          </c:spPr>
          <c:invertIfNegative val="0"/>
          <c:cat>
            <c:strRef>
              <c:f>Blad1!$A$2:$A$5</c:f>
              <c:strCache>
                <c:ptCount val="4"/>
                <c:pt idx="0">
                  <c:v>Håller med helt och hållet</c:v>
                </c:pt>
                <c:pt idx="1">
                  <c:v>Håller med om delvis</c:v>
                </c:pt>
                <c:pt idx="2">
                  <c:v>Håller inte med om</c:v>
                </c:pt>
                <c:pt idx="3">
                  <c:v>Ingen uppfattning</c:v>
                </c:pt>
              </c:strCache>
            </c:strRef>
          </c:cat>
          <c:val>
            <c:numRef>
              <c:f>Blad1!$C$2:$C$5</c:f>
              <c:numCache>
                <c:formatCode>General</c:formatCode>
                <c:ptCount val="4"/>
                <c:pt idx="0">
                  <c:v>60.2</c:v>
                </c:pt>
                <c:pt idx="1">
                  <c:v>22.1</c:v>
                </c:pt>
                <c:pt idx="2">
                  <c:v>13.6</c:v>
                </c:pt>
                <c:pt idx="3">
                  <c:v>5.8</c:v>
                </c:pt>
              </c:numCache>
            </c:numRef>
          </c:val>
          <c:extLst>
            <c:ext xmlns:c16="http://schemas.microsoft.com/office/drawing/2014/chart" uri="{C3380CC4-5D6E-409C-BE32-E72D297353CC}">
              <c16:uniqueId val="{00000000-4592-4AB5-9355-259E81837B4D}"/>
            </c:ext>
          </c:extLst>
        </c:ser>
        <c:ser>
          <c:idx val="2"/>
          <c:order val="2"/>
          <c:tx>
            <c:strRef>
              <c:f>Blad1!$D$1</c:f>
              <c:strCache>
                <c:ptCount val="1"/>
                <c:pt idx="0">
                  <c:v>2019</c:v>
                </c:pt>
              </c:strCache>
            </c:strRef>
          </c:tx>
          <c:invertIfNegative val="0"/>
          <c:cat>
            <c:strRef>
              <c:f>Blad1!$A$2:$A$5</c:f>
              <c:strCache>
                <c:ptCount val="4"/>
                <c:pt idx="0">
                  <c:v>Håller med helt och hållet</c:v>
                </c:pt>
                <c:pt idx="1">
                  <c:v>Håller med om delvis</c:v>
                </c:pt>
                <c:pt idx="2">
                  <c:v>Håller inte med om</c:v>
                </c:pt>
                <c:pt idx="3">
                  <c:v>Ingen uppfattning</c:v>
                </c:pt>
              </c:strCache>
            </c:strRef>
          </c:cat>
          <c:val>
            <c:numRef>
              <c:f>Blad1!$D$2:$D$5</c:f>
              <c:numCache>
                <c:formatCode>General</c:formatCode>
                <c:ptCount val="4"/>
                <c:pt idx="0">
                  <c:v>68.5</c:v>
                </c:pt>
                <c:pt idx="1">
                  <c:v>14.9</c:v>
                </c:pt>
                <c:pt idx="2">
                  <c:v>11.7</c:v>
                </c:pt>
                <c:pt idx="3">
                  <c:v>7.7</c:v>
                </c:pt>
              </c:numCache>
            </c:numRef>
          </c:val>
          <c:extLst>
            <c:ext xmlns:c16="http://schemas.microsoft.com/office/drawing/2014/chart" uri="{C3380CC4-5D6E-409C-BE32-E72D297353CC}">
              <c16:uniqueId val="{00000000-25E9-495B-ACDE-BD5F392436D8}"/>
            </c:ext>
          </c:extLst>
        </c:ser>
        <c:dLbls>
          <c:showLegendKey val="0"/>
          <c:showVal val="0"/>
          <c:showCatName val="0"/>
          <c:showSerName val="0"/>
          <c:showPercent val="0"/>
          <c:showBubbleSize val="0"/>
        </c:dLbls>
        <c:gapWidth val="150"/>
        <c:axId val="107644032"/>
        <c:axId val="107645568"/>
      </c:barChart>
      <c:catAx>
        <c:axId val="107644032"/>
        <c:scaling>
          <c:orientation val="minMax"/>
        </c:scaling>
        <c:delete val="0"/>
        <c:axPos val="b"/>
        <c:numFmt formatCode="General" sourceLinked="0"/>
        <c:majorTickMark val="out"/>
        <c:minorTickMark val="none"/>
        <c:tickLblPos val="nextTo"/>
        <c:txPr>
          <a:bodyPr/>
          <a:lstStyle/>
          <a:p>
            <a:pPr>
              <a:defRPr sz="1770" baseline="0">
                <a:latin typeface="Calibri Light" pitchFamily="34" charset="0"/>
              </a:defRPr>
            </a:pPr>
            <a:endParaRPr lang="sv-SE"/>
          </a:p>
        </c:txPr>
        <c:crossAx val="107645568"/>
        <c:crosses val="autoZero"/>
        <c:auto val="1"/>
        <c:lblAlgn val="ctr"/>
        <c:lblOffset val="100"/>
        <c:noMultiLvlLbl val="0"/>
      </c:catAx>
      <c:valAx>
        <c:axId val="107645568"/>
        <c:scaling>
          <c:orientation val="minMax"/>
          <c:max val="100"/>
          <c:min val="0"/>
        </c:scaling>
        <c:delete val="0"/>
        <c:axPos val="l"/>
        <c:majorGridlines/>
        <c:title>
          <c:tx>
            <c:rich>
              <a:bodyPr rot="-5400000" vert="horz"/>
              <a:lstStyle/>
              <a:p>
                <a:pPr>
                  <a:defRPr/>
                </a:pPr>
                <a:r>
                  <a:rPr lang="sv-SE" sz="2000" b="0" dirty="0" smtClean="0">
                    <a:latin typeface="Calibri Light" pitchFamily="34" charset="0"/>
                  </a:rPr>
                  <a:t>Andel i procent</a:t>
                </a:r>
                <a:endParaRPr lang="sv-SE" sz="2000" b="0" dirty="0">
                  <a:latin typeface="Calibri Light" pitchFamily="34" charset="0"/>
                </a:endParaRPr>
              </a:p>
            </c:rich>
          </c:tx>
          <c:overlay val="0"/>
        </c:title>
        <c:numFmt formatCode="General" sourceLinked="0"/>
        <c:majorTickMark val="out"/>
        <c:minorTickMark val="none"/>
        <c:tickLblPos val="nextTo"/>
        <c:txPr>
          <a:bodyPr/>
          <a:lstStyle/>
          <a:p>
            <a:pPr>
              <a:defRPr>
                <a:latin typeface="Calibri Light" pitchFamily="34" charset="0"/>
              </a:defRPr>
            </a:pPr>
            <a:endParaRPr lang="sv-SE"/>
          </a:p>
        </c:txPr>
        <c:crossAx val="107644032"/>
        <c:crosses val="autoZero"/>
        <c:crossBetween val="between"/>
      </c:valAx>
    </c:plotArea>
    <c:legend>
      <c:legendPos val="r"/>
      <c:layout>
        <c:manualLayout>
          <c:xMode val="edge"/>
          <c:yMode val="edge"/>
          <c:x val="0.87457154661222902"/>
          <c:y val="0.41369980267182915"/>
          <c:w val="9.6107465733449984E-2"/>
          <c:h val="0.23364596661528164"/>
        </c:manualLayout>
      </c:layout>
      <c:overlay val="0"/>
      <c:txPr>
        <a:bodyPr/>
        <a:lstStyle/>
        <a:p>
          <a:pPr>
            <a:defRPr>
              <a:latin typeface="+mj-lt"/>
            </a:defRPr>
          </a:pPr>
          <a:endParaRPr lang="sv-SE"/>
        </a:p>
      </c:txPr>
    </c:legend>
    <c:plotVisOnly val="1"/>
    <c:dispBlanksAs val="gap"/>
    <c:showDLblsOverMax val="0"/>
  </c:chart>
  <c:txPr>
    <a:bodyPr/>
    <a:lstStyle/>
    <a:p>
      <a:pPr>
        <a:defRPr sz="1800"/>
      </a:pPr>
      <a:endParaRPr lang="sv-SE"/>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Blad1!$B$1</c:f>
              <c:strCache>
                <c:ptCount val="1"/>
                <c:pt idx="0">
                  <c:v>Flickor 2018</c:v>
                </c:pt>
              </c:strCache>
            </c:strRef>
          </c:tx>
          <c:spPr>
            <a:solidFill>
              <a:schemeClr val="accent2">
                <a:lumMod val="40000"/>
                <a:lumOff val="60000"/>
              </a:schemeClr>
            </a:solidFill>
          </c:spPr>
          <c:invertIfNegative val="0"/>
          <c:cat>
            <c:strRef>
              <c:f>Blad1!$A$2:$A$5</c:f>
              <c:strCache>
                <c:ptCount val="4"/>
                <c:pt idx="0">
                  <c:v>Håller med helt och hållet</c:v>
                </c:pt>
                <c:pt idx="1">
                  <c:v>Håller med om delvis</c:v>
                </c:pt>
                <c:pt idx="2">
                  <c:v>Håller inte med om</c:v>
                </c:pt>
                <c:pt idx="3">
                  <c:v>Ingen uppfattning</c:v>
                </c:pt>
              </c:strCache>
            </c:strRef>
          </c:cat>
          <c:val>
            <c:numRef>
              <c:f>Blad1!$B$2:$B$5</c:f>
              <c:numCache>
                <c:formatCode>General</c:formatCode>
                <c:ptCount val="4"/>
                <c:pt idx="0">
                  <c:v>67.400000000000006</c:v>
                </c:pt>
                <c:pt idx="1">
                  <c:v>23.9</c:v>
                </c:pt>
                <c:pt idx="2">
                  <c:v>8</c:v>
                </c:pt>
                <c:pt idx="3">
                  <c:v>3.6</c:v>
                </c:pt>
              </c:numCache>
            </c:numRef>
          </c:val>
          <c:extLst>
            <c:ext xmlns:c16="http://schemas.microsoft.com/office/drawing/2014/chart" uri="{C3380CC4-5D6E-409C-BE32-E72D297353CC}">
              <c16:uniqueId val="{00000000-973F-4055-9824-2879C8D64B3E}"/>
            </c:ext>
          </c:extLst>
        </c:ser>
        <c:ser>
          <c:idx val="1"/>
          <c:order val="1"/>
          <c:tx>
            <c:strRef>
              <c:f>Blad1!$C$1</c:f>
              <c:strCache>
                <c:ptCount val="1"/>
                <c:pt idx="0">
                  <c:v>Flickor 2019</c:v>
                </c:pt>
              </c:strCache>
            </c:strRef>
          </c:tx>
          <c:spPr>
            <a:solidFill>
              <a:schemeClr val="accent2"/>
            </a:solidFill>
          </c:spPr>
          <c:invertIfNegative val="0"/>
          <c:cat>
            <c:strRef>
              <c:f>Blad1!$A$2:$A$5</c:f>
              <c:strCache>
                <c:ptCount val="4"/>
                <c:pt idx="0">
                  <c:v>Håller med helt och hållet</c:v>
                </c:pt>
                <c:pt idx="1">
                  <c:v>Håller med om delvis</c:v>
                </c:pt>
                <c:pt idx="2">
                  <c:v>Håller inte med om</c:v>
                </c:pt>
                <c:pt idx="3">
                  <c:v>Ingen uppfattning</c:v>
                </c:pt>
              </c:strCache>
            </c:strRef>
          </c:cat>
          <c:val>
            <c:numRef>
              <c:f>Blad1!$C$2:$C$5</c:f>
              <c:numCache>
                <c:formatCode>General</c:formatCode>
                <c:ptCount val="4"/>
                <c:pt idx="0">
                  <c:v>76.5</c:v>
                </c:pt>
                <c:pt idx="1">
                  <c:v>12.2</c:v>
                </c:pt>
                <c:pt idx="2">
                  <c:v>6.1</c:v>
                </c:pt>
                <c:pt idx="3">
                  <c:v>5.2</c:v>
                </c:pt>
              </c:numCache>
            </c:numRef>
          </c:val>
          <c:extLst>
            <c:ext xmlns:c16="http://schemas.microsoft.com/office/drawing/2014/chart" uri="{C3380CC4-5D6E-409C-BE32-E72D297353CC}">
              <c16:uniqueId val="{00000001-973F-4055-9824-2879C8D64B3E}"/>
            </c:ext>
          </c:extLst>
        </c:ser>
        <c:ser>
          <c:idx val="2"/>
          <c:order val="2"/>
          <c:tx>
            <c:strRef>
              <c:f>Blad1!$D$1</c:f>
              <c:strCache>
                <c:ptCount val="1"/>
                <c:pt idx="0">
                  <c:v>Pojkar 2018</c:v>
                </c:pt>
              </c:strCache>
            </c:strRef>
          </c:tx>
          <c:spPr>
            <a:solidFill>
              <a:schemeClr val="accent1">
                <a:lumMod val="40000"/>
                <a:lumOff val="60000"/>
              </a:schemeClr>
            </a:solidFill>
          </c:spPr>
          <c:invertIfNegative val="0"/>
          <c:cat>
            <c:strRef>
              <c:f>Blad1!$A$2:$A$5</c:f>
              <c:strCache>
                <c:ptCount val="4"/>
                <c:pt idx="0">
                  <c:v>Håller med helt och hållet</c:v>
                </c:pt>
                <c:pt idx="1">
                  <c:v>Håller med om delvis</c:v>
                </c:pt>
                <c:pt idx="2">
                  <c:v>Håller inte med om</c:v>
                </c:pt>
                <c:pt idx="3">
                  <c:v>Ingen uppfattning</c:v>
                </c:pt>
              </c:strCache>
            </c:strRef>
          </c:cat>
          <c:val>
            <c:numRef>
              <c:f>Blad1!$D$2:$D$5</c:f>
              <c:numCache>
                <c:formatCode>General</c:formatCode>
                <c:ptCount val="4"/>
                <c:pt idx="0">
                  <c:v>55.1</c:v>
                </c:pt>
                <c:pt idx="1">
                  <c:v>21.1</c:v>
                </c:pt>
                <c:pt idx="2">
                  <c:v>17</c:v>
                </c:pt>
                <c:pt idx="3">
                  <c:v>7.5</c:v>
                </c:pt>
              </c:numCache>
            </c:numRef>
          </c:val>
          <c:extLst>
            <c:ext xmlns:c16="http://schemas.microsoft.com/office/drawing/2014/chart" uri="{C3380CC4-5D6E-409C-BE32-E72D297353CC}">
              <c16:uniqueId val="{00000000-2F2E-4820-A40F-28B249BE595B}"/>
            </c:ext>
          </c:extLst>
        </c:ser>
        <c:ser>
          <c:idx val="3"/>
          <c:order val="3"/>
          <c:tx>
            <c:strRef>
              <c:f>Blad1!$E$1</c:f>
              <c:strCache>
                <c:ptCount val="1"/>
                <c:pt idx="0">
                  <c:v>Pojkar 2019</c:v>
                </c:pt>
              </c:strCache>
            </c:strRef>
          </c:tx>
          <c:spPr>
            <a:solidFill>
              <a:schemeClr val="accent1"/>
            </a:solidFill>
          </c:spPr>
          <c:invertIfNegative val="0"/>
          <c:cat>
            <c:strRef>
              <c:f>Blad1!$A$2:$A$5</c:f>
              <c:strCache>
                <c:ptCount val="4"/>
                <c:pt idx="0">
                  <c:v>Håller med helt och hållet</c:v>
                </c:pt>
                <c:pt idx="1">
                  <c:v>Håller med om delvis</c:v>
                </c:pt>
                <c:pt idx="2">
                  <c:v>Håller inte med om</c:v>
                </c:pt>
                <c:pt idx="3">
                  <c:v>Ingen uppfattning</c:v>
                </c:pt>
              </c:strCache>
            </c:strRef>
          </c:cat>
          <c:val>
            <c:numRef>
              <c:f>Blad1!$E$2:$E$5</c:f>
              <c:numCache>
                <c:formatCode>General</c:formatCode>
                <c:ptCount val="4"/>
                <c:pt idx="0">
                  <c:v>65.3</c:v>
                </c:pt>
                <c:pt idx="1">
                  <c:v>17.7</c:v>
                </c:pt>
                <c:pt idx="2">
                  <c:v>14.5</c:v>
                </c:pt>
                <c:pt idx="3">
                  <c:v>8.1</c:v>
                </c:pt>
              </c:numCache>
            </c:numRef>
          </c:val>
          <c:extLst>
            <c:ext xmlns:c16="http://schemas.microsoft.com/office/drawing/2014/chart" uri="{C3380CC4-5D6E-409C-BE32-E72D297353CC}">
              <c16:uniqueId val="{00000001-2F2E-4820-A40F-28B249BE595B}"/>
            </c:ext>
          </c:extLst>
        </c:ser>
        <c:dLbls>
          <c:showLegendKey val="0"/>
          <c:showVal val="0"/>
          <c:showCatName val="0"/>
          <c:showSerName val="0"/>
          <c:showPercent val="0"/>
          <c:showBubbleSize val="0"/>
        </c:dLbls>
        <c:gapWidth val="150"/>
        <c:axId val="391664768"/>
        <c:axId val="391666304"/>
      </c:barChart>
      <c:catAx>
        <c:axId val="391664768"/>
        <c:scaling>
          <c:orientation val="minMax"/>
        </c:scaling>
        <c:delete val="0"/>
        <c:axPos val="b"/>
        <c:numFmt formatCode="General" sourceLinked="0"/>
        <c:majorTickMark val="out"/>
        <c:minorTickMark val="none"/>
        <c:tickLblPos val="nextTo"/>
        <c:txPr>
          <a:bodyPr/>
          <a:lstStyle/>
          <a:p>
            <a:pPr>
              <a:defRPr>
                <a:latin typeface="Calibri Light" pitchFamily="34" charset="0"/>
              </a:defRPr>
            </a:pPr>
            <a:endParaRPr lang="sv-SE"/>
          </a:p>
        </c:txPr>
        <c:crossAx val="391666304"/>
        <c:crosses val="autoZero"/>
        <c:auto val="1"/>
        <c:lblAlgn val="ctr"/>
        <c:lblOffset val="100"/>
        <c:noMultiLvlLbl val="0"/>
      </c:catAx>
      <c:valAx>
        <c:axId val="391666304"/>
        <c:scaling>
          <c:orientation val="minMax"/>
          <c:max val="100"/>
        </c:scaling>
        <c:delete val="0"/>
        <c:axPos val="l"/>
        <c:majorGridlines/>
        <c:title>
          <c:tx>
            <c:rich>
              <a:bodyPr rot="-5400000" vert="horz"/>
              <a:lstStyle/>
              <a:p>
                <a:pPr>
                  <a:defRPr/>
                </a:pPr>
                <a:r>
                  <a:rPr lang="sv-SE" sz="2000" b="0" dirty="0" smtClean="0">
                    <a:latin typeface="Calibri Light" pitchFamily="34" charset="0"/>
                  </a:rPr>
                  <a:t>Andel i procent</a:t>
                </a:r>
                <a:endParaRPr lang="sv-SE" sz="2000" b="0" dirty="0">
                  <a:latin typeface="Calibri Light" pitchFamily="34" charset="0"/>
                </a:endParaRPr>
              </a:p>
            </c:rich>
          </c:tx>
          <c:overlay val="0"/>
        </c:title>
        <c:numFmt formatCode="General" sourceLinked="0"/>
        <c:majorTickMark val="out"/>
        <c:minorTickMark val="none"/>
        <c:tickLblPos val="nextTo"/>
        <c:txPr>
          <a:bodyPr/>
          <a:lstStyle/>
          <a:p>
            <a:pPr>
              <a:defRPr>
                <a:latin typeface="Calibri Light" pitchFamily="34" charset="0"/>
              </a:defRPr>
            </a:pPr>
            <a:endParaRPr lang="sv-SE"/>
          </a:p>
        </c:txPr>
        <c:crossAx val="391664768"/>
        <c:crosses val="autoZero"/>
        <c:crossBetween val="between"/>
      </c:valAx>
    </c:plotArea>
    <c:legend>
      <c:legendPos val="r"/>
      <c:overlay val="0"/>
      <c:txPr>
        <a:bodyPr/>
        <a:lstStyle/>
        <a:p>
          <a:pPr>
            <a:defRPr>
              <a:latin typeface="Calibri Light" panose="020F0302020204030204" pitchFamily="34" charset="0"/>
            </a:defRPr>
          </a:pPr>
          <a:endParaRPr lang="sv-SE"/>
        </a:p>
      </c:txPr>
    </c:legend>
    <c:plotVisOnly val="1"/>
    <c:dispBlanksAs val="gap"/>
    <c:showDLblsOverMax val="0"/>
  </c:chart>
  <c:txPr>
    <a:bodyPr/>
    <a:lstStyle/>
    <a:p>
      <a:pPr>
        <a:defRPr sz="1800"/>
      </a:pPr>
      <a:endParaRPr lang="sv-S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Blad1!$B$1</c:f>
              <c:strCache>
                <c:ptCount val="1"/>
                <c:pt idx="0">
                  <c:v>Totalt</c:v>
                </c:pt>
              </c:strCache>
            </c:strRef>
          </c:tx>
          <c:spPr>
            <a:solidFill>
              <a:schemeClr val="bg2">
                <a:lumMod val="50000"/>
              </a:schemeClr>
            </a:solidFill>
          </c:spPr>
          <c:invertIfNegative val="0"/>
          <c:cat>
            <c:strRef>
              <c:f>Blad1!$A$2:$A$4</c:f>
              <c:strCache>
                <c:ptCount val="3"/>
                <c:pt idx="0">
                  <c:v>Ja, idrott i klubb/förening.</c:v>
                </c:pt>
                <c:pt idx="1">
                  <c:v>Ja, annan organiserad fritidsaktivitet.</c:v>
                </c:pt>
                <c:pt idx="2">
                  <c:v>Nej</c:v>
                </c:pt>
              </c:strCache>
            </c:strRef>
          </c:cat>
          <c:val>
            <c:numRef>
              <c:f>Blad1!$B$2:$B$4</c:f>
              <c:numCache>
                <c:formatCode>General</c:formatCode>
                <c:ptCount val="3"/>
                <c:pt idx="0">
                  <c:v>32.5</c:v>
                </c:pt>
                <c:pt idx="1">
                  <c:v>11.9</c:v>
                </c:pt>
                <c:pt idx="2">
                  <c:v>56.7</c:v>
                </c:pt>
              </c:numCache>
            </c:numRef>
          </c:val>
          <c:extLst>
            <c:ext xmlns:c16="http://schemas.microsoft.com/office/drawing/2014/chart" uri="{C3380CC4-5D6E-409C-BE32-E72D297353CC}">
              <c16:uniqueId val="{00000000-8A9F-41EB-9A96-5E1E65766C35}"/>
            </c:ext>
          </c:extLst>
        </c:ser>
        <c:ser>
          <c:idx val="1"/>
          <c:order val="1"/>
          <c:tx>
            <c:strRef>
              <c:f>Blad1!$C$1</c:f>
              <c:strCache>
                <c:ptCount val="1"/>
                <c:pt idx="0">
                  <c:v>Flickor</c:v>
                </c:pt>
              </c:strCache>
            </c:strRef>
          </c:tx>
          <c:spPr>
            <a:solidFill>
              <a:schemeClr val="accent2"/>
            </a:solidFill>
          </c:spPr>
          <c:invertIfNegative val="0"/>
          <c:cat>
            <c:strRef>
              <c:f>Blad1!$A$2:$A$4</c:f>
              <c:strCache>
                <c:ptCount val="3"/>
                <c:pt idx="0">
                  <c:v>Ja, idrott i klubb/förening.</c:v>
                </c:pt>
                <c:pt idx="1">
                  <c:v>Ja, annan organiserad fritidsaktivitet.</c:v>
                </c:pt>
                <c:pt idx="2">
                  <c:v>Nej</c:v>
                </c:pt>
              </c:strCache>
            </c:strRef>
          </c:cat>
          <c:val>
            <c:numRef>
              <c:f>Blad1!$C$2:$C$4</c:f>
              <c:numCache>
                <c:formatCode>General</c:formatCode>
                <c:ptCount val="3"/>
                <c:pt idx="0">
                  <c:v>30.2</c:v>
                </c:pt>
                <c:pt idx="1">
                  <c:v>13.8</c:v>
                </c:pt>
                <c:pt idx="2">
                  <c:v>56</c:v>
                </c:pt>
              </c:numCache>
            </c:numRef>
          </c:val>
          <c:extLst>
            <c:ext xmlns:c16="http://schemas.microsoft.com/office/drawing/2014/chart" uri="{C3380CC4-5D6E-409C-BE32-E72D297353CC}">
              <c16:uniqueId val="{00000001-8A9F-41EB-9A96-5E1E65766C35}"/>
            </c:ext>
          </c:extLst>
        </c:ser>
        <c:ser>
          <c:idx val="2"/>
          <c:order val="2"/>
          <c:tx>
            <c:strRef>
              <c:f>Blad1!$D$1</c:f>
              <c:strCache>
                <c:ptCount val="1"/>
                <c:pt idx="0">
                  <c:v>Pojkar</c:v>
                </c:pt>
              </c:strCache>
            </c:strRef>
          </c:tx>
          <c:spPr>
            <a:solidFill>
              <a:schemeClr val="accent1"/>
            </a:solidFill>
          </c:spPr>
          <c:invertIfNegative val="0"/>
          <c:cat>
            <c:strRef>
              <c:f>Blad1!$A$2:$A$4</c:f>
              <c:strCache>
                <c:ptCount val="3"/>
                <c:pt idx="0">
                  <c:v>Ja, idrott i klubb/förening.</c:v>
                </c:pt>
                <c:pt idx="1">
                  <c:v>Ja, annan organiserad fritidsaktivitet.</c:v>
                </c:pt>
                <c:pt idx="2">
                  <c:v>Nej</c:v>
                </c:pt>
              </c:strCache>
            </c:strRef>
          </c:cat>
          <c:val>
            <c:numRef>
              <c:f>Blad1!$D$2:$D$4</c:f>
              <c:numCache>
                <c:formatCode>General</c:formatCode>
                <c:ptCount val="3"/>
                <c:pt idx="0">
                  <c:v>36.299999999999997</c:v>
                </c:pt>
                <c:pt idx="1">
                  <c:v>11.3</c:v>
                </c:pt>
                <c:pt idx="2">
                  <c:v>54.8</c:v>
                </c:pt>
              </c:numCache>
            </c:numRef>
          </c:val>
          <c:extLst>
            <c:ext xmlns:c16="http://schemas.microsoft.com/office/drawing/2014/chart" uri="{C3380CC4-5D6E-409C-BE32-E72D297353CC}">
              <c16:uniqueId val="{00000000-6AFD-4948-8064-D107218DE270}"/>
            </c:ext>
          </c:extLst>
        </c:ser>
        <c:dLbls>
          <c:showLegendKey val="0"/>
          <c:showVal val="0"/>
          <c:showCatName val="0"/>
          <c:showSerName val="0"/>
          <c:showPercent val="0"/>
          <c:showBubbleSize val="0"/>
        </c:dLbls>
        <c:gapWidth val="150"/>
        <c:axId val="88423808"/>
        <c:axId val="88433792"/>
      </c:barChart>
      <c:catAx>
        <c:axId val="88423808"/>
        <c:scaling>
          <c:orientation val="minMax"/>
        </c:scaling>
        <c:delete val="0"/>
        <c:axPos val="b"/>
        <c:numFmt formatCode="General" sourceLinked="0"/>
        <c:majorTickMark val="out"/>
        <c:minorTickMark val="none"/>
        <c:tickLblPos val="nextTo"/>
        <c:txPr>
          <a:bodyPr/>
          <a:lstStyle/>
          <a:p>
            <a:pPr>
              <a:defRPr sz="1600" baseline="0">
                <a:latin typeface="Calibri Light" pitchFamily="34" charset="0"/>
              </a:defRPr>
            </a:pPr>
            <a:endParaRPr lang="sv-SE"/>
          </a:p>
        </c:txPr>
        <c:crossAx val="88433792"/>
        <c:crosses val="autoZero"/>
        <c:auto val="1"/>
        <c:lblAlgn val="ctr"/>
        <c:lblOffset val="100"/>
        <c:noMultiLvlLbl val="0"/>
      </c:catAx>
      <c:valAx>
        <c:axId val="88433792"/>
        <c:scaling>
          <c:orientation val="minMax"/>
        </c:scaling>
        <c:delete val="0"/>
        <c:axPos val="l"/>
        <c:majorGridlines/>
        <c:title>
          <c:tx>
            <c:rich>
              <a:bodyPr rot="-5400000" vert="horz"/>
              <a:lstStyle/>
              <a:p>
                <a:pPr>
                  <a:defRPr/>
                </a:pPr>
                <a:r>
                  <a:rPr lang="sv-SE" sz="2000" b="0" dirty="0" smtClean="0">
                    <a:latin typeface="Calibri Light" pitchFamily="34" charset="0"/>
                  </a:rPr>
                  <a:t>Andel i procent</a:t>
                </a:r>
                <a:endParaRPr lang="sv-SE" sz="2000" b="0" dirty="0">
                  <a:latin typeface="Calibri Light" pitchFamily="34" charset="0"/>
                </a:endParaRPr>
              </a:p>
            </c:rich>
          </c:tx>
          <c:layout/>
          <c:overlay val="0"/>
        </c:title>
        <c:numFmt formatCode="General" sourceLinked="0"/>
        <c:majorTickMark val="out"/>
        <c:minorTickMark val="none"/>
        <c:tickLblPos val="nextTo"/>
        <c:txPr>
          <a:bodyPr/>
          <a:lstStyle/>
          <a:p>
            <a:pPr>
              <a:defRPr>
                <a:latin typeface="Calibri Light" pitchFamily="34" charset="0"/>
              </a:defRPr>
            </a:pPr>
            <a:endParaRPr lang="sv-SE"/>
          </a:p>
        </c:txPr>
        <c:crossAx val="88423808"/>
        <c:crosses val="autoZero"/>
        <c:crossBetween val="between"/>
      </c:valAx>
    </c:plotArea>
    <c:legend>
      <c:legendPos val="r"/>
      <c:layout/>
      <c:overlay val="0"/>
      <c:txPr>
        <a:bodyPr/>
        <a:lstStyle/>
        <a:p>
          <a:pPr>
            <a:defRPr>
              <a:latin typeface="Calibri Light" pitchFamily="34" charset="0"/>
            </a:defRPr>
          </a:pPr>
          <a:endParaRPr lang="sv-SE"/>
        </a:p>
      </c:txPr>
    </c:legend>
    <c:plotVisOnly val="1"/>
    <c:dispBlanksAs val="gap"/>
    <c:showDLblsOverMax val="0"/>
  </c:chart>
  <c:txPr>
    <a:bodyPr/>
    <a:lstStyle/>
    <a:p>
      <a:pPr>
        <a:defRPr sz="1800"/>
      </a:pPr>
      <a:endParaRPr lang="sv-S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Blad1!$B$1</c:f>
              <c:strCache>
                <c:ptCount val="1"/>
                <c:pt idx="0">
                  <c:v>Åk 1</c:v>
                </c:pt>
              </c:strCache>
            </c:strRef>
          </c:tx>
          <c:spPr>
            <a:solidFill>
              <a:schemeClr val="accent4"/>
            </a:solidFill>
          </c:spPr>
          <c:invertIfNegative val="0"/>
          <c:cat>
            <c:strRef>
              <c:f>Blad1!$A$2:$A$4</c:f>
              <c:strCache>
                <c:ptCount val="3"/>
                <c:pt idx="0">
                  <c:v>Ja, idrott i klubb/förening.</c:v>
                </c:pt>
                <c:pt idx="1">
                  <c:v>Ja, annan organiserad fritidsaktivitet.</c:v>
                </c:pt>
                <c:pt idx="2">
                  <c:v>Nej</c:v>
                </c:pt>
              </c:strCache>
            </c:strRef>
          </c:cat>
          <c:val>
            <c:numRef>
              <c:f>Blad1!$B$2:$B$4</c:f>
              <c:numCache>
                <c:formatCode>General</c:formatCode>
                <c:ptCount val="3"/>
                <c:pt idx="0">
                  <c:v>34.6</c:v>
                </c:pt>
                <c:pt idx="1">
                  <c:v>14</c:v>
                </c:pt>
                <c:pt idx="2">
                  <c:v>53.3</c:v>
                </c:pt>
              </c:numCache>
            </c:numRef>
          </c:val>
          <c:extLst>
            <c:ext xmlns:c16="http://schemas.microsoft.com/office/drawing/2014/chart" uri="{C3380CC4-5D6E-409C-BE32-E72D297353CC}">
              <c16:uniqueId val="{00000000-8A9F-41EB-9A96-5E1E65766C35}"/>
            </c:ext>
          </c:extLst>
        </c:ser>
        <c:ser>
          <c:idx val="1"/>
          <c:order val="1"/>
          <c:tx>
            <c:strRef>
              <c:f>Blad1!$C$1</c:f>
              <c:strCache>
                <c:ptCount val="1"/>
                <c:pt idx="0">
                  <c:v>Åk 2</c:v>
                </c:pt>
              </c:strCache>
            </c:strRef>
          </c:tx>
          <c:spPr>
            <a:solidFill>
              <a:schemeClr val="accent1"/>
            </a:solidFill>
          </c:spPr>
          <c:invertIfNegative val="0"/>
          <c:cat>
            <c:strRef>
              <c:f>Blad1!$A$2:$A$4</c:f>
              <c:strCache>
                <c:ptCount val="3"/>
                <c:pt idx="0">
                  <c:v>Ja, idrott i klubb/förening.</c:v>
                </c:pt>
                <c:pt idx="1">
                  <c:v>Ja, annan organiserad fritidsaktivitet.</c:v>
                </c:pt>
                <c:pt idx="2">
                  <c:v>Nej</c:v>
                </c:pt>
              </c:strCache>
            </c:strRef>
          </c:cat>
          <c:val>
            <c:numRef>
              <c:f>Blad1!$C$2:$C$4</c:f>
              <c:numCache>
                <c:formatCode>General</c:formatCode>
                <c:ptCount val="3"/>
                <c:pt idx="0">
                  <c:v>30.3</c:v>
                </c:pt>
                <c:pt idx="1">
                  <c:v>10.6</c:v>
                </c:pt>
                <c:pt idx="2">
                  <c:v>59.1</c:v>
                </c:pt>
              </c:numCache>
            </c:numRef>
          </c:val>
          <c:extLst>
            <c:ext xmlns:c16="http://schemas.microsoft.com/office/drawing/2014/chart" uri="{C3380CC4-5D6E-409C-BE32-E72D297353CC}">
              <c16:uniqueId val="{00000001-8A9F-41EB-9A96-5E1E65766C35}"/>
            </c:ext>
          </c:extLst>
        </c:ser>
        <c:ser>
          <c:idx val="2"/>
          <c:order val="2"/>
          <c:tx>
            <c:strRef>
              <c:f>Blad1!$D$1</c:f>
              <c:strCache>
                <c:ptCount val="1"/>
                <c:pt idx="0">
                  <c:v>Åk 3</c:v>
                </c:pt>
              </c:strCache>
            </c:strRef>
          </c:tx>
          <c:spPr>
            <a:solidFill>
              <a:schemeClr val="accent2"/>
            </a:solidFill>
          </c:spPr>
          <c:invertIfNegative val="0"/>
          <c:cat>
            <c:strRef>
              <c:f>Blad1!$A$2:$A$4</c:f>
              <c:strCache>
                <c:ptCount val="3"/>
                <c:pt idx="0">
                  <c:v>Ja, idrott i klubb/förening.</c:v>
                </c:pt>
                <c:pt idx="1">
                  <c:v>Ja, annan organiserad fritidsaktivitet.</c:v>
                </c:pt>
                <c:pt idx="2">
                  <c:v>Nej</c:v>
                </c:pt>
              </c:strCache>
            </c:strRef>
          </c:cat>
          <c:val>
            <c:numRef>
              <c:f>Blad1!$D$2:$D$4</c:f>
              <c:numCache>
                <c:formatCode>General</c:formatCode>
                <c:ptCount val="3"/>
                <c:pt idx="0">
                  <c:v>31.6</c:v>
                </c:pt>
                <c:pt idx="1">
                  <c:v>10.1</c:v>
                </c:pt>
                <c:pt idx="2">
                  <c:v>59.5</c:v>
                </c:pt>
              </c:numCache>
            </c:numRef>
          </c:val>
          <c:extLst>
            <c:ext xmlns:c16="http://schemas.microsoft.com/office/drawing/2014/chart" uri="{C3380CC4-5D6E-409C-BE32-E72D297353CC}">
              <c16:uniqueId val="{00000000-6AFD-4948-8064-D107218DE270}"/>
            </c:ext>
          </c:extLst>
        </c:ser>
        <c:dLbls>
          <c:showLegendKey val="0"/>
          <c:showVal val="0"/>
          <c:showCatName val="0"/>
          <c:showSerName val="0"/>
          <c:showPercent val="0"/>
          <c:showBubbleSize val="0"/>
        </c:dLbls>
        <c:gapWidth val="150"/>
        <c:axId val="88423808"/>
        <c:axId val="88433792"/>
      </c:barChart>
      <c:catAx>
        <c:axId val="88423808"/>
        <c:scaling>
          <c:orientation val="minMax"/>
        </c:scaling>
        <c:delete val="0"/>
        <c:axPos val="b"/>
        <c:numFmt formatCode="General" sourceLinked="0"/>
        <c:majorTickMark val="out"/>
        <c:minorTickMark val="none"/>
        <c:tickLblPos val="nextTo"/>
        <c:txPr>
          <a:bodyPr/>
          <a:lstStyle/>
          <a:p>
            <a:pPr>
              <a:defRPr sz="1600" baseline="0">
                <a:latin typeface="Calibri Light" pitchFamily="34" charset="0"/>
              </a:defRPr>
            </a:pPr>
            <a:endParaRPr lang="sv-SE"/>
          </a:p>
        </c:txPr>
        <c:crossAx val="88433792"/>
        <c:crosses val="autoZero"/>
        <c:auto val="1"/>
        <c:lblAlgn val="ctr"/>
        <c:lblOffset val="100"/>
        <c:noMultiLvlLbl val="0"/>
      </c:catAx>
      <c:valAx>
        <c:axId val="88433792"/>
        <c:scaling>
          <c:orientation val="minMax"/>
        </c:scaling>
        <c:delete val="0"/>
        <c:axPos val="l"/>
        <c:majorGridlines/>
        <c:title>
          <c:tx>
            <c:rich>
              <a:bodyPr rot="-5400000" vert="horz"/>
              <a:lstStyle/>
              <a:p>
                <a:pPr>
                  <a:defRPr/>
                </a:pPr>
                <a:r>
                  <a:rPr lang="sv-SE" sz="2000" b="0" dirty="0" smtClean="0">
                    <a:latin typeface="Calibri Light" pitchFamily="34" charset="0"/>
                  </a:rPr>
                  <a:t>Andel i procent</a:t>
                </a:r>
                <a:endParaRPr lang="sv-SE" sz="2000" b="0" dirty="0">
                  <a:latin typeface="Calibri Light" pitchFamily="34" charset="0"/>
                </a:endParaRPr>
              </a:p>
            </c:rich>
          </c:tx>
          <c:layout/>
          <c:overlay val="0"/>
        </c:title>
        <c:numFmt formatCode="General" sourceLinked="0"/>
        <c:majorTickMark val="out"/>
        <c:minorTickMark val="none"/>
        <c:tickLblPos val="nextTo"/>
        <c:txPr>
          <a:bodyPr/>
          <a:lstStyle/>
          <a:p>
            <a:pPr>
              <a:defRPr>
                <a:latin typeface="Calibri Light" pitchFamily="34" charset="0"/>
              </a:defRPr>
            </a:pPr>
            <a:endParaRPr lang="sv-SE"/>
          </a:p>
        </c:txPr>
        <c:crossAx val="88423808"/>
        <c:crosses val="autoZero"/>
        <c:crossBetween val="between"/>
      </c:valAx>
    </c:plotArea>
    <c:legend>
      <c:legendPos val="r"/>
      <c:layout/>
      <c:overlay val="0"/>
      <c:txPr>
        <a:bodyPr/>
        <a:lstStyle/>
        <a:p>
          <a:pPr>
            <a:defRPr>
              <a:latin typeface="Calibri Light" pitchFamily="34" charset="0"/>
            </a:defRPr>
          </a:pPr>
          <a:endParaRPr lang="sv-SE"/>
        </a:p>
      </c:txPr>
    </c:legend>
    <c:plotVisOnly val="1"/>
    <c:dispBlanksAs val="gap"/>
    <c:showDLblsOverMax val="0"/>
  </c:chart>
  <c:txPr>
    <a:bodyPr/>
    <a:lstStyle/>
    <a:p>
      <a:pPr>
        <a:defRPr sz="1800"/>
      </a:pPr>
      <a:endParaRPr lang="sv-S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Blad1!$B$1</c:f>
              <c:strCache>
                <c:ptCount val="1"/>
                <c:pt idx="0">
                  <c:v>Flickor</c:v>
                </c:pt>
              </c:strCache>
            </c:strRef>
          </c:tx>
          <c:spPr>
            <a:solidFill>
              <a:schemeClr val="accent2"/>
            </a:solidFill>
          </c:spPr>
          <c:invertIfNegative val="0"/>
          <c:cat>
            <c:strRef>
              <c:f>Blad1!$A$2:$A$5</c:f>
              <c:strCache>
                <c:ptCount val="4"/>
                <c:pt idx="0">
                  <c:v>Mycket bra</c:v>
                </c:pt>
                <c:pt idx="1">
                  <c:v>Ganska bra</c:v>
                </c:pt>
                <c:pt idx="2">
                  <c:v>Varken bra eller dåligt</c:v>
                </c:pt>
                <c:pt idx="3">
                  <c:v>Dåligt</c:v>
                </c:pt>
              </c:strCache>
            </c:strRef>
          </c:cat>
          <c:val>
            <c:numRef>
              <c:f>Blad1!$B$2:$B$5</c:f>
              <c:numCache>
                <c:formatCode>General</c:formatCode>
                <c:ptCount val="4"/>
                <c:pt idx="0">
                  <c:v>18.100000000000001</c:v>
                </c:pt>
                <c:pt idx="1">
                  <c:v>55.2</c:v>
                </c:pt>
                <c:pt idx="2">
                  <c:v>18.100000000000001</c:v>
                </c:pt>
                <c:pt idx="3">
                  <c:v>8.6</c:v>
                </c:pt>
              </c:numCache>
            </c:numRef>
          </c:val>
          <c:extLst>
            <c:ext xmlns:c16="http://schemas.microsoft.com/office/drawing/2014/chart" uri="{C3380CC4-5D6E-409C-BE32-E72D297353CC}">
              <c16:uniqueId val="{00000000-8A9F-41EB-9A96-5E1E65766C35}"/>
            </c:ext>
          </c:extLst>
        </c:ser>
        <c:ser>
          <c:idx val="1"/>
          <c:order val="1"/>
          <c:tx>
            <c:strRef>
              <c:f>Blad1!$C$1</c:f>
              <c:strCache>
                <c:ptCount val="1"/>
                <c:pt idx="0">
                  <c:v>Pojkar</c:v>
                </c:pt>
              </c:strCache>
            </c:strRef>
          </c:tx>
          <c:spPr>
            <a:solidFill>
              <a:schemeClr val="accent1"/>
            </a:solidFill>
          </c:spPr>
          <c:invertIfNegative val="0"/>
          <c:cat>
            <c:strRef>
              <c:f>Blad1!$A$2:$A$5</c:f>
              <c:strCache>
                <c:ptCount val="4"/>
                <c:pt idx="0">
                  <c:v>Mycket bra</c:v>
                </c:pt>
                <c:pt idx="1">
                  <c:v>Ganska bra</c:v>
                </c:pt>
                <c:pt idx="2">
                  <c:v>Varken bra eller dåligt</c:v>
                </c:pt>
                <c:pt idx="3">
                  <c:v>Dåligt</c:v>
                </c:pt>
              </c:strCache>
            </c:strRef>
          </c:cat>
          <c:val>
            <c:numRef>
              <c:f>Blad1!$C$2:$C$5</c:f>
              <c:numCache>
                <c:formatCode>General</c:formatCode>
                <c:ptCount val="4"/>
                <c:pt idx="0">
                  <c:v>33.9</c:v>
                </c:pt>
                <c:pt idx="1">
                  <c:v>52.4</c:v>
                </c:pt>
                <c:pt idx="2">
                  <c:v>12.9</c:v>
                </c:pt>
                <c:pt idx="3">
                  <c:v>0.8</c:v>
                </c:pt>
              </c:numCache>
            </c:numRef>
          </c:val>
          <c:extLst>
            <c:ext xmlns:c16="http://schemas.microsoft.com/office/drawing/2014/chart" uri="{C3380CC4-5D6E-409C-BE32-E72D297353CC}">
              <c16:uniqueId val="{00000001-8A9F-41EB-9A96-5E1E65766C35}"/>
            </c:ext>
          </c:extLst>
        </c:ser>
        <c:dLbls>
          <c:showLegendKey val="0"/>
          <c:showVal val="0"/>
          <c:showCatName val="0"/>
          <c:showSerName val="0"/>
          <c:showPercent val="0"/>
          <c:showBubbleSize val="0"/>
        </c:dLbls>
        <c:gapWidth val="150"/>
        <c:axId val="88423808"/>
        <c:axId val="88433792"/>
      </c:barChart>
      <c:catAx>
        <c:axId val="88423808"/>
        <c:scaling>
          <c:orientation val="minMax"/>
        </c:scaling>
        <c:delete val="0"/>
        <c:axPos val="b"/>
        <c:numFmt formatCode="General" sourceLinked="0"/>
        <c:majorTickMark val="out"/>
        <c:minorTickMark val="none"/>
        <c:tickLblPos val="nextTo"/>
        <c:txPr>
          <a:bodyPr/>
          <a:lstStyle/>
          <a:p>
            <a:pPr>
              <a:defRPr sz="1600" baseline="0">
                <a:latin typeface="Calibri Light" pitchFamily="34" charset="0"/>
              </a:defRPr>
            </a:pPr>
            <a:endParaRPr lang="sv-SE"/>
          </a:p>
        </c:txPr>
        <c:crossAx val="88433792"/>
        <c:crosses val="autoZero"/>
        <c:auto val="1"/>
        <c:lblAlgn val="ctr"/>
        <c:lblOffset val="100"/>
        <c:noMultiLvlLbl val="0"/>
      </c:catAx>
      <c:valAx>
        <c:axId val="88433792"/>
        <c:scaling>
          <c:orientation val="minMax"/>
        </c:scaling>
        <c:delete val="0"/>
        <c:axPos val="l"/>
        <c:majorGridlines/>
        <c:title>
          <c:tx>
            <c:rich>
              <a:bodyPr rot="-5400000" vert="horz"/>
              <a:lstStyle/>
              <a:p>
                <a:pPr>
                  <a:defRPr/>
                </a:pPr>
                <a:r>
                  <a:rPr lang="sv-SE" sz="2000" b="0" dirty="0" smtClean="0">
                    <a:latin typeface="Calibri Light" pitchFamily="34" charset="0"/>
                  </a:rPr>
                  <a:t>Andel i procent</a:t>
                </a:r>
                <a:endParaRPr lang="sv-SE" sz="2000" b="0" dirty="0">
                  <a:latin typeface="Calibri Light" pitchFamily="34" charset="0"/>
                </a:endParaRPr>
              </a:p>
            </c:rich>
          </c:tx>
          <c:layout/>
          <c:overlay val="0"/>
        </c:title>
        <c:numFmt formatCode="General" sourceLinked="0"/>
        <c:majorTickMark val="out"/>
        <c:minorTickMark val="none"/>
        <c:tickLblPos val="nextTo"/>
        <c:txPr>
          <a:bodyPr/>
          <a:lstStyle/>
          <a:p>
            <a:pPr>
              <a:defRPr>
                <a:latin typeface="Calibri Light" pitchFamily="34" charset="0"/>
              </a:defRPr>
            </a:pPr>
            <a:endParaRPr lang="sv-SE"/>
          </a:p>
        </c:txPr>
        <c:crossAx val="88423808"/>
        <c:crosses val="autoZero"/>
        <c:crossBetween val="between"/>
      </c:valAx>
    </c:plotArea>
    <c:legend>
      <c:legendPos val="r"/>
      <c:layout/>
      <c:overlay val="0"/>
      <c:txPr>
        <a:bodyPr/>
        <a:lstStyle/>
        <a:p>
          <a:pPr>
            <a:defRPr>
              <a:latin typeface="Calibri Light" pitchFamily="34" charset="0"/>
            </a:defRPr>
          </a:pPr>
          <a:endParaRPr lang="sv-SE"/>
        </a:p>
      </c:txPr>
    </c:legend>
    <c:plotVisOnly val="1"/>
    <c:dispBlanksAs val="gap"/>
    <c:showDLblsOverMax val="0"/>
  </c:chart>
  <c:txPr>
    <a:bodyPr/>
    <a:lstStyle/>
    <a:p>
      <a:pPr>
        <a:defRPr sz="1800"/>
      </a:pPr>
      <a:endParaRPr lang="sv-SE"/>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Blad1!$B$1</c:f>
              <c:strCache>
                <c:ptCount val="1"/>
                <c:pt idx="0">
                  <c:v>Flickor 2017</c:v>
                </c:pt>
              </c:strCache>
            </c:strRef>
          </c:tx>
          <c:spPr>
            <a:solidFill>
              <a:schemeClr val="accent2">
                <a:lumMod val="40000"/>
                <a:lumOff val="60000"/>
              </a:schemeClr>
            </a:solidFill>
          </c:spPr>
          <c:invertIfNegative val="0"/>
          <c:cat>
            <c:strRef>
              <c:f>Blad1!$A$2</c:f>
              <c:strCache>
                <c:ptCount val="1"/>
                <c:pt idx="0">
                  <c:v>Inte trygg</c:v>
                </c:pt>
              </c:strCache>
            </c:strRef>
          </c:cat>
          <c:val>
            <c:numRef>
              <c:f>Blad1!$B$2</c:f>
              <c:numCache>
                <c:formatCode>General</c:formatCode>
                <c:ptCount val="1"/>
                <c:pt idx="0">
                  <c:v>11.9</c:v>
                </c:pt>
              </c:numCache>
            </c:numRef>
          </c:val>
          <c:extLst>
            <c:ext xmlns:c16="http://schemas.microsoft.com/office/drawing/2014/chart" uri="{C3380CC4-5D6E-409C-BE32-E72D297353CC}">
              <c16:uniqueId val="{00000000-8A9F-41EB-9A96-5E1E65766C35}"/>
            </c:ext>
          </c:extLst>
        </c:ser>
        <c:ser>
          <c:idx val="1"/>
          <c:order val="1"/>
          <c:tx>
            <c:strRef>
              <c:f>Blad1!$C$1</c:f>
              <c:strCache>
                <c:ptCount val="1"/>
                <c:pt idx="0">
                  <c:v>Flickor 2018</c:v>
                </c:pt>
              </c:strCache>
            </c:strRef>
          </c:tx>
          <c:spPr>
            <a:solidFill>
              <a:schemeClr val="accent2"/>
            </a:solidFill>
          </c:spPr>
          <c:invertIfNegative val="0"/>
          <c:dPt>
            <c:idx val="0"/>
            <c:invertIfNegative val="0"/>
            <c:bubble3D val="0"/>
            <c:extLst>
              <c:ext xmlns:c16="http://schemas.microsoft.com/office/drawing/2014/chart" uri="{C3380CC4-5D6E-409C-BE32-E72D297353CC}">
                <c16:uniqueId val="{00000000-24BB-4068-8923-6460CECD0B02}"/>
              </c:ext>
            </c:extLst>
          </c:dPt>
          <c:cat>
            <c:strRef>
              <c:f>Blad1!$A$2</c:f>
              <c:strCache>
                <c:ptCount val="1"/>
                <c:pt idx="0">
                  <c:v>Inte trygg</c:v>
                </c:pt>
              </c:strCache>
            </c:strRef>
          </c:cat>
          <c:val>
            <c:numRef>
              <c:f>Blad1!$C$2</c:f>
              <c:numCache>
                <c:formatCode>General</c:formatCode>
                <c:ptCount val="1"/>
                <c:pt idx="0">
                  <c:v>13.7</c:v>
                </c:pt>
              </c:numCache>
            </c:numRef>
          </c:val>
          <c:extLst>
            <c:ext xmlns:c16="http://schemas.microsoft.com/office/drawing/2014/chart" uri="{C3380CC4-5D6E-409C-BE32-E72D297353CC}">
              <c16:uniqueId val="{00000001-8A9F-41EB-9A96-5E1E65766C35}"/>
            </c:ext>
          </c:extLst>
        </c:ser>
        <c:ser>
          <c:idx val="2"/>
          <c:order val="2"/>
          <c:tx>
            <c:strRef>
              <c:f>Blad1!$D$1</c:f>
              <c:strCache>
                <c:ptCount val="1"/>
                <c:pt idx="0">
                  <c:v>Flickor 2019</c:v>
                </c:pt>
              </c:strCache>
            </c:strRef>
          </c:tx>
          <c:spPr>
            <a:solidFill>
              <a:schemeClr val="accent2">
                <a:lumMod val="75000"/>
              </a:schemeClr>
            </a:solidFill>
          </c:spPr>
          <c:invertIfNegative val="0"/>
          <c:cat>
            <c:strRef>
              <c:f>Blad1!$A$2</c:f>
              <c:strCache>
                <c:ptCount val="1"/>
                <c:pt idx="0">
                  <c:v>Inte trygg</c:v>
                </c:pt>
              </c:strCache>
            </c:strRef>
          </c:cat>
          <c:val>
            <c:numRef>
              <c:f>Blad1!$D$2</c:f>
              <c:numCache>
                <c:formatCode>General</c:formatCode>
                <c:ptCount val="1"/>
                <c:pt idx="0">
                  <c:v>11.2</c:v>
                </c:pt>
              </c:numCache>
            </c:numRef>
          </c:val>
          <c:extLst>
            <c:ext xmlns:c16="http://schemas.microsoft.com/office/drawing/2014/chart" uri="{C3380CC4-5D6E-409C-BE32-E72D297353CC}">
              <c16:uniqueId val="{00000002-7C6F-4110-8F5C-7B4D229809DA}"/>
            </c:ext>
          </c:extLst>
        </c:ser>
        <c:ser>
          <c:idx val="3"/>
          <c:order val="3"/>
          <c:tx>
            <c:strRef>
              <c:f>Blad1!$E$1</c:f>
              <c:strCache>
                <c:ptCount val="1"/>
                <c:pt idx="0">
                  <c:v>Pojkar 2017</c:v>
                </c:pt>
              </c:strCache>
            </c:strRef>
          </c:tx>
          <c:spPr>
            <a:solidFill>
              <a:schemeClr val="accent1">
                <a:lumMod val="40000"/>
                <a:lumOff val="60000"/>
              </a:schemeClr>
            </a:solidFill>
          </c:spPr>
          <c:invertIfNegative val="0"/>
          <c:cat>
            <c:strRef>
              <c:f>Blad1!$A$2</c:f>
              <c:strCache>
                <c:ptCount val="1"/>
                <c:pt idx="0">
                  <c:v>Inte trygg</c:v>
                </c:pt>
              </c:strCache>
            </c:strRef>
          </c:cat>
          <c:val>
            <c:numRef>
              <c:f>Blad1!$E$2</c:f>
              <c:numCache>
                <c:formatCode>General</c:formatCode>
                <c:ptCount val="1"/>
                <c:pt idx="0">
                  <c:v>9.1</c:v>
                </c:pt>
              </c:numCache>
            </c:numRef>
          </c:val>
          <c:extLst>
            <c:ext xmlns:c16="http://schemas.microsoft.com/office/drawing/2014/chart" uri="{C3380CC4-5D6E-409C-BE32-E72D297353CC}">
              <c16:uniqueId val="{00000003-7C6F-4110-8F5C-7B4D229809DA}"/>
            </c:ext>
          </c:extLst>
        </c:ser>
        <c:ser>
          <c:idx val="4"/>
          <c:order val="4"/>
          <c:tx>
            <c:strRef>
              <c:f>Blad1!$F$1</c:f>
              <c:strCache>
                <c:ptCount val="1"/>
                <c:pt idx="0">
                  <c:v>Pojkar 2018</c:v>
                </c:pt>
              </c:strCache>
            </c:strRef>
          </c:tx>
          <c:spPr>
            <a:solidFill>
              <a:schemeClr val="accent1"/>
            </a:solidFill>
          </c:spPr>
          <c:invertIfNegative val="0"/>
          <c:cat>
            <c:strRef>
              <c:f>Blad1!$A$2</c:f>
              <c:strCache>
                <c:ptCount val="1"/>
                <c:pt idx="0">
                  <c:v>Inte trygg</c:v>
                </c:pt>
              </c:strCache>
            </c:strRef>
          </c:cat>
          <c:val>
            <c:numRef>
              <c:f>Blad1!$F$2</c:f>
              <c:numCache>
                <c:formatCode>General</c:formatCode>
                <c:ptCount val="1"/>
                <c:pt idx="0">
                  <c:v>6.7</c:v>
                </c:pt>
              </c:numCache>
            </c:numRef>
          </c:val>
          <c:extLst>
            <c:ext xmlns:c16="http://schemas.microsoft.com/office/drawing/2014/chart" uri="{C3380CC4-5D6E-409C-BE32-E72D297353CC}">
              <c16:uniqueId val="{00000001-AD5C-4D2F-8576-BD5C41A0F710}"/>
            </c:ext>
          </c:extLst>
        </c:ser>
        <c:ser>
          <c:idx val="5"/>
          <c:order val="5"/>
          <c:tx>
            <c:strRef>
              <c:f>Blad1!$G$1</c:f>
              <c:strCache>
                <c:ptCount val="1"/>
                <c:pt idx="0">
                  <c:v>Pojkar 2019</c:v>
                </c:pt>
              </c:strCache>
            </c:strRef>
          </c:tx>
          <c:spPr>
            <a:solidFill>
              <a:schemeClr val="accent1">
                <a:lumMod val="50000"/>
              </a:schemeClr>
            </a:solidFill>
          </c:spPr>
          <c:invertIfNegative val="0"/>
          <c:cat>
            <c:strRef>
              <c:f>Blad1!$A$2</c:f>
              <c:strCache>
                <c:ptCount val="1"/>
                <c:pt idx="0">
                  <c:v>Inte trygg</c:v>
                </c:pt>
              </c:strCache>
            </c:strRef>
          </c:cat>
          <c:val>
            <c:numRef>
              <c:f>Blad1!$G$2</c:f>
              <c:numCache>
                <c:formatCode>General</c:formatCode>
                <c:ptCount val="1"/>
                <c:pt idx="0">
                  <c:v>3.2</c:v>
                </c:pt>
              </c:numCache>
            </c:numRef>
          </c:val>
          <c:extLst>
            <c:ext xmlns:c16="http://schemas.microsoft.com/office/drawing/2014/chart" uri="{C3380CC4-5D6E-409C-BE32-E72D297353CC}">
              <c16:uniqueId val="{00000002-AD5C-4D2F-8576-BD5C41A0F710}"/>
            </c:ext>
          </c:extLst>
        </c:ser>
        <c:dLbls>
          <c:showLegendKey val="0"/>
          <c:showVal val="0"/>
          <c:showCatName val="0"/>
          <c:showSerName val="0"/>
          <c:showPercent val="0"/>
          <c:showBubbleSize val="0"/>
        </c:dLbls>
        <c:gapWidth val="150"/>
        <c:axId val="88423808"/>
        <c:axId val="88433792"/>
      </c:barChart>
      <c:catAx>
        <c:axId val="88423808"/>
        <c:scaling>
          <c:orientation val="minMax"/>
        </c:scaling>
        <c:delete val="0"/>
        <c:axPos val="b"/>
        <c:numFmt formatCode="General" sourceLinked="0"/>
        <c:majorTickMark val="out"/>
        <c:minorTickMark val="none"/>
        <c:tickLblPos val="nextTo"/>
        <c:txPr>
          <a:bodyPr/>
          <a:lstStyle/>
          <a:p>
            <a:pPr>
              <a:defRPr sz="1700">
                <a:latin typeface="Calibri Light" pitchFamily="34" charset="0"/>
              </a:defRPr>
            </a:pPr>
            <a:endParaRPr lang="sv-SE"/>
          </a:p>
        </c:txPr>
        <c:crossAx val="88433792"/>
        <c:crosses val="autoZero"/>
        <c:auto val="1"/>
        <c:lblAlgn val="ctr"/>
        <c:lblOffset val="100"/>
        <c:noMultiLvlLbl val="0"/>
      </c:catAx>
      <c:valAx>
        <c:axId val="88433792"/>
        <c:scaling>
          <c:orientation val="minMax"/>
          <c:max val="30"/>
        </c:scaling>
        <c:delete val="0"/>
        <c:axPos val="l"/>
        <c:majorGridlines/>
        <c:title>
          <c:tx>
            <c:rich>
              <a:bodyPr rot="-5400000" vert="horz"/>
              <a:lstStyle/>
              <a:p>
                <a:pPr>
                  <a:defRPr/>
                </a:pPr>
                <a:r>
                  <a:rPr lang="sv-SE" sz="2000" b="0" dirty="0" smtClean="0">
                    <a:latin typeface="Calibri Light" pitchFamily="34" charset="0"/>
                  </a:rPr>
                  <a:t>Andel i procent</a:t>
                </a:r>
                <a:endParaRPr lang="sv-SE" sz="2000" b="0" dirty="0">
                  <a:latin typeface="Calibri Light" pitchFamily="34" charset="0"/>
                </a:endParaRPr>
              </a:p>
            </c:rich>
          </c:tx>
          <c:layout/>
          <c:overlay val="0"/>
        </c:title>
        <c:numFmt formatCode="General" sourceLinked="0"/>
        <c:majorTickMark val="out"/>
        <c:minorTickMark val="none"/>
        <c:tickLblPos val="nextTo"/>
        <c:txPr>
          <a:bodyPr/>
          <a:lstStyle/>
          <a:p>
            <a:pPr>
              <a:defRPr>
                <a:latin typeface="Calibri Light" pitchFamily="34" charset="0"/>
              </a:defRPr>
            </a:pPr>
            <a:endParaRPr lang="sv-SE"/>
          </a:p>
        </c:txPr>
        <c:crossAx val="88423808"/>
        <c:crosses val="autoZero"/>
        <c:crossBetween val="between"/>
      </c:valAx>
    </c:plotArea>
    <c:legend>
      <c:legendPos val="r"/>
      <c:layout/>
      <c:overlay val="0"/>
      <c:txPr>
        <a:bodyPr/>
        <a:lstStyle/>
        <a:p>
          <a:pPr>
            <a:defRPr>
              <a:latin typeface="Calibri Light" pitchFamily="34" charset="0"/>
            </a:defRPr>
          </a:pPr>
          <a:endParaRPr lang="sv-SE"/>
        </a:p>
      </c:txPr>
    </c:legend>
    <c:plotVisOnly val="1"/>
    <c:dispBlanksAs val="gap"/>
    <c:showDLblsOverMax val="0"/>
  </c:chart>
  <c:txPr>
    <a:bodyPr/>
    <a:lstStyle/>
    <a:p>
      <a:pPr>
        <a:defRPr sz="1800"/>
      </a:pPr>
      <a:endParaRPr lang="sv-SE"/>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176837270341212"/>
          <c:y val="4.4861391929187436E-2"/>
          <c:w val="0.69501725478759602"/>
          <c:h val="0.8640081679854652"/>
        </c:manualLayout>
      </c:layout>
      <c:barChart>
        <c:barDir val="col"/>
        <c:grouping val="stacked"/>
        <c:varyColors val="0"/>
        <c:ser>
          <c:idx val="0"/>
          <c:order val="0"/>
          <c:tx>
            <c:strRef>
              <c:f>Blad1!$A$2</c:f>
              <c:strCache>
                <c:ptCount val="1"/>
                <c:pt idx="0">
                  <c:v>Ja, ofta</c:v>
                </c:pt>
              </c:strCache>
            </c:strRef>
          </c:tx>
          <c:spPr>
            <a:solidFill>
              <a:schemeClr val="accent2"/>
            </a:solidFill>
          </c:spPr>
          <c:invertIfNegative val="0"/>
          <c:cat>
            <c:strRef>
              <c:f>Blad1!$B$1:$D$1</c:f>
              <c:strCache>
                <c:ptCount val="3"/>
                <c:pt idx="0">
                  <c:v>Alla</c:v>
                </c:pt>
                <c:pt idx="1">
                  <c:v>Flickor</c:v>
                </c:pt>
                <c:pt idx="2">
                  <c:v>Pojkar</c:v>
                </c:pt>
              </c:strCache>
            </c:strRef>
          </c:cat>
          <c:val>
            <c:numRef>
              <c:f>Blad1!$B$2:$D$2</c:f>
              <c:numCache>
                <c:formatCode>General</c:formatCode>
                <c:ptCount val="3"/>
                <c:pt idx="0">
                  <c:v>2</c:v>
                </c:pt>
                <c:pt idx="1">
                  <c:v>2.6</c:v>
                </c:pt>
                <c:pt idx="2">
                  <c:v>1.6</c:v>
                </c:pt>
              </c:numCache>
            </c:numRef>
          </c:val>
          <c:extLst>
            <c:ext xmlns:c16="http://schemas.microsoft.com/office/drawing/2014/chart" uri="{C3380CC4-5D6E-409C-BE32-E72D297353CC}">
              <c16:uniqueId val="{00000000-A0AF-40E5-B488-E3EA5843DD5B}"/>
            </c:ext>
          </c:extLst>
        </c:ser>
        <c:ser>
          <c:idx val="1"/>
          <c:order val="1"/>
          <c:tx>
            <c:strRef>
              <c:f>Blad1!$A$3</c:f>
              <c:strCache>
                <c:ptCount val="1"/>
                <c:pt idx="0">
                  <c:v>Ja, någon enstaka gång</c:v>
                </c:pt>
              </c:strCache>
            </c:strRef>
          </c:tx>
          <c:spPr>
            <a:solidFill>
              <a:schemeClr val="accent4"/>
            </a:solidFill>
          </c:spPr>
          <c:invertIfNegative val="0"/>
          <c:cat>
            <c:strRef>
              <c:f>Blad1!$B$1:$D$1</c:f>
              <c:strCache>
                <c:ptCount val="3"/>
                <c:pt idx="0">
                  <c:v>Alla</c:v>
                </c:pt>
                <c:pt idx="1">
                  <c:v>Flickor</c:v>
                </c:pt>
                <c:pt idx="2">
                  <c:v>Pojkar</c:v>
                </c:pt>
              </c:strCache>
            </c:strRef>
          </c:cat>
          <c:val>
            <c:numRef>
              <c:f>Blad1!$B$3:$D$3</c:f>
              <c:numCache>
                <c:formatCode>General</c:formatCode>
                <c:ptCount val="3"/>
                <c:pt idx="0">
                  <c:v>11.5</c:v>
                </c:pt>
                <c:pt idx="1">
                  <c:v>15.5</c:v>
                </c:pt>
                <c:pt idx="2">
                  <c:v>8.1</c:v>
                </c:pt>
              </c:numCache>
            </c:numRef>
          </c:val>
          <c:extLst>
            <c:ext xmlns:c16="http://schemas.microsoft.com/office/drawing/2014/chart" uri="{C3380CC4-5D6E-409C-BE32-E72D297353CC}">
              <c16:uniqueId val="{00000001-A0AF-40E5-B488-E3EA5843DD5B}"/>
            </c:ext>
          </c:extLst>
        </c:ser>
        <c:dLbls>
          <c:showLegendKey val="0"/>
          <c:showVal val="0"/>
          <c:showCatName val="0"/>
          <c:showSerName val="0"/>
          <c:showPercent val="0"/>
          <c:showBubbleSize val="0"/>
        </c:dLbls>
        <c:gapWidth val="150"/>
        <c:overlap val="100"/>
        <c:axId val="94582656"/>
        <c:axId val="94584192"/>
      </c:barChart>
      <c:catAx>
        <c:axId val="94582656"/>
        <c:scaling>
          <c:orientation val="minMax"/>
        </c:scaling>
        <c:delete val="0"/>
        <c:axPos val="b"/>
        <c:numFmt formatCode="General" sourceLinked="1"/>
        <c:majorTickMark val="out"/>
        <c:minorTickMark val="none"/>
        <c:tickLblPos val="nextTo"/>
        <c:txPr>
          <a:bodyPr/>
          <a:lstStyle/>
          <a:p>
            <a:pPr>
              <a:defRPr sz="1400">
                <a:latin typeface="Calibri Light" pitchFamily="34" charset="0"/>
              </a:defRPr>
            </a:pPr>
            <a:endParaRPr lang="sv-SE"/>
          </a:p>
        </c:txPr>
        <c:crossAx val="94584192"/>
        <c:crosses val="autoZero"/>
        <c:auto val="1"/>
        <c:lblAlgn val="ctr"/>
        <c:lblOffset val="100"/>
        <c:noMultiLvlLbl val="0"/>
      </c:catAx>
      <c:valAx>
        <c:axId val="94584192"/>
        <c:scaling>
          <c:orientation val="minMax"/>
        </c:scaling>
        <c:delete val="0"/>
        <c:axPos val="l"/>
        <c:majorGridlines/>
        <c:title>
          <c:tx>
            <c:rich>
              <a:bodyPr rot="-5400000" vert="horz"/>
              <a:lstStyle/>
              <a:p>
                <a:pPr>
                  <a:defRPr/>
                </a:pPr>
                <a:r>
                  <a:rPr lang="sv-SE" b="0" dirty="0" smtClean="0">
                    <a:latin typeface="Calibri Light" pitchFamily="34" charset="0"/>
                  </a:rPr>
                  <a:t>Andel i procent</a:t>
                </a:r>
                <a:endParaRPr lang="sv-SE" b="0" dirty="0">
                  <a:latin typeface="Calibri Light" pitchFamily="34" charset="0"/>
                </a:endParaRPr>
              </a:p>
            </c:rich>
          </c:tx>
          <c:layout/>
          <c:overlay val="0"/>
        </c:title>
        <c:numFmt formatCode="General" sourceLinked="1"/>
        <c:majorTickMark val="out"/>
        <c:minorTickMark val="none"/>
        <c:tickLblPos val="nextTo"/>
        <c:txPr>
          <a:bodyPr/>
          <a:lstStyle/>
          <a:p>
            <a:pPr>
              <a:defRPr>
                <a:latin typeface="Calibri Light" pitchFamily="34" charset="0"/>
              </a:defRPr>
            </a:pPr>
            <a:endParaRPr lang="sv-SE"/>
          </a:p>
        </c:txPr>
        <c:crossAx val="94582656"/>
        <c:crosses val="autoZero"/>
        <c:crossBetween val="between"/>
      </c:valAx>
      <c:spPr>
        <a:noFill/>
        <a:ln w="25400">
          <a:noFill/>
        </a:ln>
      </c:spPr>
    </c:plotArea>
    <c:legend>
      <c:legendPos val="r"/>
      <c:layout>
        <c:manualLayout>
          <c:xMode val="edge"/>
          <c:yMode val="edge"/>
          <c:x val="0.80678562749100924"/>
          <c:y val="0.22850164705279294"/>
          <c:w val="0.18395511324973271"/>
          <c:h val="0.46162153778102033"/>
        </c:manualLayout>
      </c:layout>
      <c:overlay val="0"/>
      <c:txPr>
        <a:bodyPr/>
        <a:lstStyle/>
        <a:p>
          <a:pPr>
            <a:defRPr>
              <a:latin typeface="Calibri Light" pitchFamily="34" charset="0"/>
            </a:defRPr>
          </a:pPr>
          <a:endParaRPr lang="sv-SE"/>
        </a:p>
      </c:txPr>
    </c:legend>
    <c:plotVisOnly val="1"/>
    <c:dispBlanksAs val="gap"/>
    <c:showDLblsOverMax val="0"/>
  </c:chart>
  <c:txPr>
    <a:bodyPr/>
    <a:lstStyle/>
    <a:p>
      <a:pPr>
        <a:defRPr sz="1800"/>
      </a:pPr>
      <a:endParaRPr lang="sv-SE"/>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Blad1!$B$1</c:f>
              <c:strCache>
                <c:ptCount val="1"/>
                <c:pt idx="0">
                  <c:v>Flickor 2018</c:v>
                </c:pt>
              </c:strCache>
            </c:strRef>
          </c:tx>
          <c:spPr>
            <a:solidFill>
              <a:schemeClr val="accent2">
                <a:lumMod val="40000"/>
                <a:lumOff val="60000"/>
              </a:schemeClr>
            </a:solidFill>
          </c:spPr>
          <c:invertIfNegative val="0"/>
          <c:cat>
            <c:strRef>
              <c:f>Blad1!$A$2:$A$4</c:f>
              <c:strCache>
                <c:ptCount val="3"/>
                <c:pt idx="0">
                  <c:v>Nej aldrig</c:v>
                </c:pt>
                <c:pt idx="1">
                  <c:v>Ja, någon gång per termin</c:v>
                </c:pt>
                <c:pt idx="2">
                  <c:v>Ja, en eller flera gånger per månad</c:v>
                </c:pt>
              </c:strCache>
            </c:strRef>
          </c:cat>
          <c:val>
            <c:numRef>
              <c:f>Blad1!$B$2:$B$4</c:f>
              <c:numCache>
                <c:formatCode>General</c:formatCode>
                <c:ptCount val="3"/>
                <c:pt idx="0">
                  <c:v>59.7</c:v>
                </c:pt>
                <c:pt idx="1">
                  <c:v>32.4</c:v>
                </c:pt>
                <c:pt idx="2">
                  <c:v>8</c:v>
                </c:pt>
              </c:numCache>
            </c:numRef>
          </c:val>
          <c:extLst>
            <c:ext xmlns:c16="http://schemas.microsoft.com/office/drawing/2014/chart" uri="{C3380CC4-5D6E-409C-BE32-E72D297353CC}">
              <c16:uniqueId val="{00000000-0E0E-4A8C-AA9E-28B09872995C}"/>
            </c:ext>
          </c:extLst>
        </c:ser>
        <c:ser>
          <c:idx val="1"/>
          <c:order val="1"/>
          <c:tx>
            <c:strRef>
              <c:f>Blad1!$C$1</c:f>
              <c:strCache>
                <c:ptCount val="1"/>
                <c:pt idx="0">
                  <c:v>Flickor 2019</c:v>
                </c:pt>
              </c:strCache>
            </c:strRef>
          </c:tx>
          <c:spPr>
            <a:solidFill>
              <a:schemeClr val="accent2"/>
            </a:solidFill>
          </c:spPr>
          <c:invertIfNegative val="0"/>
          <c:cat>
            <c:strRef>
              <c:f>Blad1!$A$2:$A$4</c:f>
              <c:strCache>
                <c:ptCount val="3"/>
                <c:pt idx="0">
                  <c:v>Nej aldrig</c:v>
                </c:pt>
                <c:pt idx="1">
                  <c:v>Ja, någon gång per termin</c:v>
                </c:pt>
                <c:pt idx="2">
                  <c:v>Ja, en eller flera gånger per månad</c:v>
                </c:pt>
              </c:strCache>
            </c:strRef>
          </c:cat>
          <c:val>
            <c:numRef>
              <c:f>Blad1!$C$2:$C$4</c:f>
              <c:numCache>
                <c:formatCode>General</c:formatCode>
                <c:ptCount val="3"/>
                <c:pt idx="0">
                  <c:v>60.5</c:v>
                </c:pt>
                <c:pt idx="1">
                  <c:v>31.6</c:v>
                </c:pt>
                <c:pt idx="2">
                  <c:v>7.9</c:v>
                </c:pt>
              </c:numCache>
            </c:numRef>
          </c:val>
          <c:extLst>
            <c:ext xmlns:c16="http://schemas.microsoft.com/office/drawing/2014/chart" uri="{C3380CC4-5D6E-409C-BE32-E72D297353CC}">
              <c16:uniqueId val="{00000001-0E0E-4A8C-AA9E-28B09872995C}"/>
            </c:ext>
          </c:extLst>
        </c:ser>
        <c:ser>
          <c:idx val="2"/>
          <c:order val="2"/>
          <c:tx>
            <c:strRef>
              <c:f>Blad1!$D$1</c:f>
              <c:strCache>
                <c:ptCount val="1"/>
                <c:pt idx="0">
                  <c:v>Pojkar 2018</c:v>
                </c:pt>
              </c:strCache>
            </c:strRef>
          </c:tx>
          <c:spPr>
            <a:solidFill>
              <a:schemeClr val="accent1">
                <a:lumMod val="40000"/>
                <a:lumOff val="60000"/>
              </a:schemeClr>
            </a:solidFill>
          </c:spPr>
          <c:invertIfNegative val="0"/>
          <c:cat>
            <c:strRef>
              <c:f>Blad1!$A$2:$A$4</c:f>
              <c:strCache>
                <c:ptCount val="3"/>
                <c:pt idx="0">
                  <c:v>Nej aldrig</c:v>
                </c:pt>
                <c:pt idx="1">
                  <c:v>Ja, någon gång per termin</c:v>
                </c:pt>
                <c:pt idx="2">
                  <c:v>Ja, en eller flera gånger per månad</c:v>
                </c:pt>
              </c:strCache>
            </c:strRef>
          </c:cat>
          <c:val>
            <c:numRef>
              <c:f>Blad1!$D$2:$D$4</c:f>
              <c:numCache>
                <c:formatCode>General</c:formatCode>
                <c:ptCount val="3"/>
                <c:pt idx="0">
                  <c:v>66.7</c:v>
                </c:pt>
                <c:pt idx="1">
                  <c:v>27.2</c:v>
                </c:pt>
                <c:pt idx="2">
                  <c:v>6.2</c:v>
                </c:pt>
              </c:numCache>
            </c:numRef>
          </c:val>
          <c:extLst>
            <c:ext xmlns:c16="http://schemas.microsoft.com/office/drawing/2014/chart" uri="{C3380CC4-5D6E-409C-BE32-E72D297353CC}">
              <c16:uniqueId val="{00000000-749A-48A3-8E5A-DF67ABF186F3}"/>
            </c:ext>
          </c:extLst>
        </c:ser>
        <c:ser>
          <c:idx val="3"/>
          <c:order val="3"/>
          <c:tx>
            <c:strRef>
              <c:f>Blad1!$E$1</c:f>
              <c:strCache>
                <c:ptCount val="1"/>
                <c:pt idx="0">
                  <c:v>Pojkar 2019</c:v>
                </c:pt>
              </c:strCache>
            </c:strRef>
          </c:tx>
          <c:spPr>
            <a:solidFill>
              <a:schemeClr val="accent1"/>
            </a:solidFill>
          </c:spPr>
          <c:invertIfNegative val="0"/>
          <c:cat>
            <c:strRef>
              <c:f>Blad1!$A$2:$A$4</c:f>
              <c:strCache>
                <c:ptCount val="3"/>
                <c:pt idx="0">
                  <c:v>Nej aldrig</c:v>
                </c:pt>
                <c:pt idx="1">
                  <c:v>Ja, någon gång per termin</c:v>
                </c:pt>
                <c:pt idx="2">
                  <c:v>Ja, en eller flera gånger per månad</c:v>
                </c:pt>
              </c:strCache>
            </c:strRef>
          </c:cat>
          <c:val>
            <c:numRef>
              <c:f>Blad1!$E$2:$E$4</c:f>
              <c:numCache>
                <c:formatCode>General</c:formatCode>
                <c:ptCount val="3"/>
                <c:pt idx="0">
                  <c:v>67.7</c:v>
                </c:pt>
                <c:pt idx="1">
                  <c:v>29</c:v>
                </c:pt>
                <c:pt idx="2">
                  <c:v>3.2</c:v>
                </c:pt>
              </c:numCache>
            </c:numRef>
          </c:val>
          <c:extLst>
            <c:ext xmlns:c16="http://schemas.microsoft.com/office/drawing/2014/chart" uri="{C3380CC4-5D6E-409C-BE32-E72D297353CC}">
              <c16:uniqueId val="{00000001-749A-48A3-8E5A-DF67ABF186F3}"/>
            </c:ext>
          </c:extLst>
        </c:ser>
        <c:dLbls>
          <c:showLegendKey val="0"/>
          <c:showVal val="0"/>
          <c:showCatName val="0"/>
          <c:showSerName val="0"/>
          <c:showPercent val="0"/>
          <c:showBubbleSize val="0"/>
        </c:dLbls>
        <c:gapWidth val="150"/>
        <c:axId val="88291968"/>
        <c:axId val="88306048"/>
      </c:barChart>
      <c:catAx>
        <c:axId val="88291968"/>
        <c:scaling>
          <c:orientation val="minMax"/>
        </c:scaling>
        <c:delete val="0"/>
        <c:axPos val="b"/>
        <c:numFmt formatCode="General" sourceLinked="0"/>
        <c:majorTickMark val="out"/>
        <c:minorTickMark val="none"/>
        <c:tickLblPos val="nextTo"/>
        <c:txPr>
          <a:bodyPr/>
          <a:lstStyle/>
          <a:p>
            <a:pPr>
              <a:defRPr>
                <a:latin typeface="Calibri Light" pitchFamily="34" charset="0"/>
              </a:defRPr>
            </a:pPr>
            <a:endParaRPr lang="sv-SE"/>
          </a:p>
        </c:txPr>
        <c:crossAx val="88306048"/>
        <c:crosses val="autoZero"/>
        <c:auto val="1"/>
        <c:lblAlgn val="ctr"/>
        <c:lblOffset val="100"/>
        <c:noMultiLvlLbl val="0"/>
      </c:catAx>
      <c:valAx>
        <c:axId val="88306048"/>
        <c:scaling>
          <c:orientation val="minMax"/>
          <c:max val="100"/>
        </c:scaling>
        <c:delete val="0"/>
        <c:axPos val="l"/>
        <c:majorGridlines/>
        <c:title>
          <c:tx>
            <c:rich>
              <a:bodyPr rot="-5400000" vert="horz"/>
              <a:lstStyle/>
              <a:p>
                <a:pPr>
                  <a:defRPr/>
                </a:pPr>
                <a:r>
                  <a:rPr lang="sv-SE" sz="2000" b="0" dirty="0" smtClean="0">
                    <a:latin typeface="Calibri Light" pitchFamily="34" charset="0"/>
                  </a:rPr>
                  <a:t>Andel i procent</a:t>
                </a:r>
                <a:endParaRPr lang="sv-SE" sz="2000" b="0" dirty="0">
                  <a:latin typeface="Calibri Light" pitchFamily="34" charset="0"/>
                </a:endParaRPr>
              </a:p>
            </c:rich>
          </c:tx>
          <c:overlay val="0"/>
        </c:title>
        <c:numFmt formatCode="General" sourceLinked="0"/>
        <c:majorTickMark val="out"/>
        <c:minorTickMark val="none"/>
        <c:tickLblPos val="nextTo"/>
        <c:txPr>
          <a:bodyPr/>
          <a:lstStyle/>
          <a:p>
            <a:pPr>
              <a:defRPr>
                <a:latin typeface="Calibri Light" pitchFamily="34" charset="0"/>
              </a:defRPr>
            </a:pPr>
            <a:endParaRPr lang="sv-SE"/>
          </a:p>
        </c:txPr>
        <c:crossAx val="88291968"/>
        <c:crosses val="autoZero"/>
        <c:crossBetween val="between"/>
      </c:valAx>
    </c:plotArea>
    <c:legend>
      <c:legendPos val="r"/>
      <c:overlay val="0"/>
      <c:txPr>
        <a:bodyPr/>
        <a:lstStyle/>
        <a:p>
          <a:pPr>
            <a:defRPr>
              <a:latin typeface="Calibri Light" pitchFamily="34" charset="0"/>
            </a:defRPr>
          </a:pPr>
          <a:endParaRPr lang="sv-SE"/>
        </a:p>
      </c:txPr>
    </c:legend>
    <c:plotVisOnly val="1"/>
    <c:dispBlanksAs val="gap"/>
    <c:showDLblsOverMax val="0"/>
  </c:chart>
  <c:txPr>
    <a:bodyPr/>
    <a:lstStyle/>
    <a:p>
      <a:pPr>
        <a:defRPr sz="1800"/>
      </a:pPr>
      <a:endParaRPr lang="sv-SE"/>
    </a:p>
  </c:txPr>
  <c:externalData r:id="rId1">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rawings/drawing1.xml><?xml version="1.0" encoding="utf-8"?>
<c:userShapes xmlns:c="http://schemas.openxmlformats.org/drawingml/2006/chart">
  <cdr:relSizeAnchor xmlns:cdr="http://schemas.openxmlformats.org/drawingml/2006/chartDrawing">
    <cdr:from>
      <cdr:x>0.7625</cdr:x>
      <cdr:y>0.65863</cdr:y>
    </cdr:from>
    <cdr:to>
      <cdr:x>0.78</cdr:x>
      <cdr:y>0.70636</cdr:y>
    </cdr:to>
    <cdr:sp macro="" textlink="">
      <cdr:nvSpPr>
        <cdr:cNvPr id="4" name="textruta 3"/>
        <cdr:cNvSpPr txBox="1"/>
      </cdr:nvSpPr>
      <cdr:spPr>
        <a:xfrm xmlns:a="http://schemas.openxmlformats.org/drawingml/2006/main">
          <a:off x="6275040" y="2980928"/>
          <a:ext cx="144016" cy="2160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sv-SE"/>
        </a:p>
      </cdr:txBody>
    </cdr:sp>
  </cdr:relSizeAnchor>
  <cdr:relSizeAnchor xmlns:cdr="http://schemas.openxmlformats.org/drawingml/2006/chartDrawing">
    <cdr:from>
      <cdr:x>0.745</cdr:x>
      <cdr:y>0.65863</cdr:y>
    </cdr:from>
    <cdr:to>
      <cdr:x>0.78</cdr:x>
      <cdr:y>0.72227</cdr:y>
    </cdr:to>
    <cdr:sp macro="" textlink="">
      <cdr:nvSpPr>
        <cdr:cNvPr id="5" name="textruta 4"/>
        <cdr:cNvSpPr txBox="1"/>
      </cdr:nvSpPr>
      <cdr:spPr>
        <a:xfrm xmlns:a="http://schemas.openxmlformats.org/drawingml/2006/main">
          <a:off x="6131024" y="2980928"/>
          <a:ext cx="288032"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sv-SE"/>
        </a:p>
      </cdr:txBody>
    </cdr:sp>
  </cdr:relSizeAnchor>
</c:userShapes>
</file>

<file path=ppt/drawings/drawing2.xml><?xml version="1.0" encoding="utf-8"?>
<c:userShapes xmlns:c="http://schemas.openxmlformats.org/drawingml/2006/chart">
  <cdr:relSizeAnchor xmlns:cdr="http://schemas.openxmlformats.org/drawingml/2006/chartDrawing">
    <cdr:from>
      <cdr:x>0.7625</cdr:x>
      <cdr:y>0.65863</cdr:y>
    </cdr:from>
    <cdr:to>
      <cdr:x>0.78</cdr:x>
      <cdr:y>0.70636</cdr:y>
    </cdr:to>
    <cdr:sp macro="" textlink="">
      <cdr:nvSpPr>
        <cdr:cNvPr id="4" name="textruta 3"/>
        <cdr:cNvSpPr txBox="1"/>
      </cdr:nvSpPr>
      <cdr:spPr>
        <a:xfrm xmlns:a="http://schemas.openxmlformats.org/drawingml/2006/main">
          <a:off x="6275040" y="2980928"/>
          <a:ext cx="144016" cy="2160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sv-SE"/>
        </a:p>
      </cdr:txBody>
    </cdr:sp>
  </cdr:relSizeAnchor>
  <cdr:relSizeAnchor xmlns:cdr="http://schemas.openxmlformats.org/drawingml/2006/chartDrawing">
    <cdr:from>
      <cdr:x>0.745</cdr:x>
      <cdr:y>0.65863</cdr:y>
    </cdr:from>
    <cdr:to>
      <cdr:x>0.78</cdr:x>
      <cdr:y>0.72227</cdr:y>
    </cdr:to>
    <cdr:sp macro="" textlink="">
      <cdr:nvSpPr>
        <cdr:cNvPr id="5" name="textruta 4"/>
        <cdr:cNvSpPr txBox="1"/>
      </cdr:nvSpPr>
      <cdr:spPr>
        <a:xfrm xmlns:a="http://schemas.openxmlformats.org/drawingml/2006/main">
          <a:off x="6131024" y="2980928"/>
          <a:ext cx="288032"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sv-SE"/>
        </a:p>
      </cdr:txBody>
    </cdr:sp>
  </cdr:relSizeAnchor>
  <cdr:relSizeAnchor xmlns:cdr="http://schemas.openxmlformats.org/drawingml/2006/chartDrawing">
    <cdr:from>
      <cdr:x>0.66625</cdr:x>
      <cdr:y>0.84955</cdr:y>
    </cdr:from>
    <cdr:to>
      <cdr:x>0.70125</cdr:x>
      <cdr:y>0.91319</cdr:y>
    </cdr:to>
    <cdr:sp macro="" textlink="">
      <cdr:nvSpPr>
        <cdr:cNvPr id="6" name="textruta 5"/>
        <cdr:cNvSpPr txBox="1"/>
      </cdr:nvSpPr>
      <cdr:spPr>
        <a:xfrm xmlns:a="http://schemas.openxmlformats.org/drawingml/2006/main">
          <a:off x="5482952" y="3845024"/>
          <a:ext cx="288032"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sv-SE"/>
        </a:p>
      </cdr:txBody>
    </cdr:sp>
  </cdr:relSizeAnchor>
</c:userShapes>
</file>

<file path=ppt/drawings/drawing3.xml><?xml version="1.0" encoding="utf-8"?>
<c:userShapes xmlns:c="http://schemas.openxmlformats.org/drawingml/2006/chart">
  <cdr:relSizeAnchor xmlns:cdr="http://schemas.openxmlformats.org/drawingml/2006/chartDrawing">
    <cdr:from>
      <cdr:x>0.7625</cdr:x>
      <cdr:y>0.65863</cdr:y>
    </cdr:from>
    <cdr:to>
      <cdr:x>0.78</cdr:x>
      <cdr:y>0.70636</cdr:y>
    </cdr:to>
    <cdr:sp macro="" textlink="">
      <cdr:nvSpPr>
        <cdr:cNvPr id="4" name="textruta 3"/>
        <cdr:cNvSpPr txBox="1"/>
      </cdr:nvSpPr>
      <cdr:spPr>
        <a:xfrm xmlns:a="http://schemas.openxmlformats.org/drawingml/2006/main">
          <a:off x="6275040" y="2980928"/>
          <a:ext cx="144016" cy="2160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sv-SE"/>
        </a:p>
      </cdr:txBody>
    </cdr:sp>
  </cdr:relSizeAnchor>
  <cdr:relSizeAnchor xmlns:cdr="http://schemas.openxmlformats.org/drawingml/2006/chartDrawing">
    <cdr:from>
      <cdr:x>0.745</cdr:x>
      <cdr:y>0.65863</cdr:y>
    </cdr:from>
    <cdr:to>
      <cdr:x>0.78</cdr:x>
      <cdr:y>0.72227</cdr:y>
    </cdr:to>
    <cdr:sp macro="" textlink="">
      <cdr:nvSpPr>
        <cdr:cNvPr id="5" name="textruta 4"/>
        <cdr:cNvSpPr txBox="1"/>
      </cdr:nvSpPr>
      <cdr:spPr>
        <a:xfrm xmlns:a="http://schemas.openxmlformats.org/drawingml/2006/main">
          <a:off x="6131024" y="2980928"/>
          <a:ext cx="288032"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sv-SE"/>
        </a:p>
      </cdr:txBody>
    </cdr:sp>
  </cdr:relSizeAnchor>
</c:userShapes>
</file>

<file path=ppt/drawings/drawing4.xml><?xml version="1.0" encoding="utf-8"?>
<c:userShapes xmlns:c="http://schemas.openxmlformats.org/drawingml/2006/chart">
  <cdr:relSizeAnchor xmlns:cdr="http://schemas.openxmlformats.org/drawingml/2006/chartDrawing">
    <cdr:from>
      <cdr:x>0.7625</cdr:x>
      <cdr:y>0.65863</cdr:y>
    </cdr:from>
    <cdr:to>
      <cdr:x>0.78</cdr:x>
      <cdr:y>0.70636</cdr:y>
    </cdr:to>
    <cdr:sp macro="" textlink="">
      <cdr:nvSpPr>
        <cdr:cNvPr id="4" name="textruta 3"/>
        <cdr:cNvSpPr txBox="1"/>
      </cdr:nvSpPr>
      <cdr:spPr>
        <a:xfrm xmlns:a="http://schemas.openxmlformats.org/drawingml/2006/main">
          <a:off x="6275040" y="2980928"/>
          <a:ext cx="144016" cy="2160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sv-SE"/>
        </a:p>
      </cdr:txBody>
    </cdr:sp>
  </cdr:relSizeAnchor>
  <cdr:relSizeAnchor xmlns:cdr="http://schemas.openxmlformats.org/drawingml/2006/chartDrawing">
    <cdr:from>
      <cdr:x>0.745</cdr:x>
      <cdr:y>0.65863</cdr:y>
    </cdr:from>
    <cdr:to>
      <cdr:x>0.78</cdr:x>
      <cdr:y>0.72227</cdr:y>
    </cdr:to>
    <cdr:sp macro="" textlink="">
      <cdr:nvSpPr>
        <cdr:cNvPr id="5" name="textruta 4"/>
        <cdr:cNvSpPr txBox="1"/>
      </cdr:nvSpPr>
      <cdr:spPr>
        <a:xfrm xmlns:a="http://schemas.openxmlformats.org/drawingml/2006/main">
          <a:off x="6131024" y="2980928"/>
          <a:ext cx="288032"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sv-SE"/>
        </a:p>
      </cdr:txBody>
    </cdr:sp>
  </cdr:relSizeAnchor>
</c:userShapes>
</file>

<file path=ppt/drawings/drawing5.xml><?xml version="1.0" encoding="utf-8"?>
<c:userShapes xmlns:c="http://schemas.openxmlformats.org/drawingml/2006/chart">
  <cdr:relSizeAnchor xmlns:cdr="http://schemas.openxmlformats.org/drawingml/2006/chartDrawing">
    <cdr:from>
      <cdr:x>0.7625</cdr:x>
      <cdr:y>0.65863</cdr:y>
    </cdr:from>
    <cdr:to>
      <cdr:x>0.78</cdr:x>
      <cdr:y>0.70636</cdr:y>
    </cdr:to>
    <cdr:sp macro="" textlink="">
      <cdr:nvSpPr>
        <cdr:cNvPr id="4" name="textruta 3"/>
        <cdr:cNvSpPr txBox="1"/>
      </cdr:nvSpPr>
      <cdr:spPr>
        <a:xfrm xmlns:a="http://schemas.openxmlformats.org/drawingml/2006/main">
          <a:off x="6275040" y="2980928"/>
          <a:ext cx="144016" cy="2160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sv-SE"/>
        </a:p>
      </cdr:txBody>
    </cdr:sp>
  </cdr:relSizeAnchor>
  <cdr:relSizeAnchor xmlns:cdr="http://schemas.openxmlformats.org/drawingml/2006/chartDrawing">
    <cdr:from>
      <cdr:x>0.745</cdr:x>
      <cdr:y>0.65863</cdr:y>
    </cdr:from>
    <cdr:to>
      <cdr:x>0.78</cdr:x>
      <cdr:y>0.72227</cdr:y>
    </cdr:to>
    <cdr:sp macro="" textlink="">
      <cdr:nvSpPr>
        <cdr:cNvPr id="5" name="textruta 4"/>
        <cdr:cNvSpPr txBox="1"/>
      </cdr:nvSpPr>
      <cdr:spPr>
        <a:xfrm xmlns:a="http://schemas.openxmlformats.org/drawingml/2006/main">
          <a:off x="6131024" y="2980928"/>
          <a:ext cx="288032"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sv-SE"/>
        </a:p>
      </cdr:txBody>
    </cdr:sp>
  </cdr:relSizeAnchor>
</c:userShapes>
</file>

<file path=ppt/drawings/drawing6.xml><?xml version="1.0" encoding="utf-8"?>
<c:userShapes xmlns:c="http://schemas.openxmlformats.org/drawingml/2006/chart">
  <cdr:relSizeAnchor xmlns:cdr="http://schemas.openxmlformats.org/drawingml/2006/chartDrawing">
    <cdr:from>
      <cdr:x>0.7625</cdr:x>
      <cdr:y>0.65863</cdr:y>
    </cdr:from>
    <cdr:to>
      <cdr:x>0.78</cdr:x>
      <cdr:y>0.70636</cdr:y>
    </cdr:to>
    <cdr:sp macro="" textlink="">
      <cdr:nvSpPr>
        <cdr:cNvPr id="4" name="textruta 3"/>
        <cdr:cNvSpPr txBox="1"/>
      </cdr:nvSpPr>
      <cdr:spPr>
        <a:xfrm xmlns:a="http://schemas.openxmlformats.org/drawingml/2006/main">
          <a:off x="6275040" y="2980928"/>
          <a:ext cx="144016" cy="2160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sv-SE"/>
        </a:p>
      </cdr:txBody>
    </cdr:sp>
  </cdr:relSizeAnchor>
  <cdr:relSizeAnchor xmlns:cdr="http://schemas.openxmlformats.org/drawingml/2006/chartDrawing">
    <cdr:from>
      <cdr:x>0.745</cdr:x>
      <cdr:y>0.65863</cdr:y>
    </cdr:from>
    <cdr:to>
      <cdr:x>0.78</cdr:x>
      <cdr:y>0.72227</cdr:y>
    </cdr:to>
    <cdr:sp macro="" textlink="">
      <cdr:nvSpPr>
        <cdr:cNvPr id="5" name="textruta 4"/>
        <cdr:cNvSpPr txBox="1"/>
      </cdr:nvSpPr>
      <cdr:spPr>
        <a:xfrm xmlns:a="http://schemas.openxmlformats.org/drawingml/2006/main">
          <a:off x="6131024" y="2980928"/>
          <a:ext cx="288032"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sv-SE"/>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173A6C-1997-4B2F-80AA-3C2750F27019}" type="datetimeFigureOut">
              <a:rPr lang="sv-SE" smtClean="0"/>
              <a:t>2019-09-16</a:t>
            </a:fld>
            <a:endParaRPr lang="sv-SE"/>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615F126-5E3F-4A38-93C3-E8C0E58E2532}" type="slidenum">
              <a:rPr lang="sv-SE" smtClean="0"/>
              <a:t>‹#›</a:t>
            </a:fld>
            <a:endParaRPr lang="sv-SE"/>
          </a:p>
        </p:txBody>
      </p:sp>
    </p:spTree>
    <p:extLst>
      <p:ext uri="{BB962C8B-B14F-4D97-AF65-F5344CB8AC3E}">
        <p14:creationId xmlns:p14="http://schemas.microsoft.com/office/powerpoint/2010/main" val="1993249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E4D52C-CF37-42D6-85F3-F45D8F0745AC}" type="datetimeFigureOut">
              <a:rPr lang="sv-SE" smtClean="0"/>
              <a:t>2019-09-16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8647E9-1A93-433F-8284-00248E0D907A}" type="slidenum">
              <a:rPr lang="sv-SE" smtClean="0"/>
              <a:t>‹#›</a:t>
            </a:fld>
            <a:endParaRPr lang="sv-SE"/>
          </a:p>
        </p:txBody>
      </p:sp>
    </p:spTree>
    <p:extLst>
      <p:ext uri="{BB962C8B-B14F-4D97-AF65-F5344CB8AC3E}">
        <p14:creationId xmlns:p14="http://schemas.microsoft.com/office/powerpoint/2010/main" val="86197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7CF59024-1929-440A-A3C2-962098AC9D99}" type="slidenum">
              <a:rPr lang="sv-SE" smtClean="0"/>
              <a:pPr/>
              <a:t>4</a:t>
            </a:fld>
            <a:endParaRPr lang="sv-SE"/>
          </a:p>
        </p:txBody>
      </p:sp>
    </p:spTree>
    <p:extLst>
      <p:ext uri="{BB962C8B-B14F-4D97-AF65-F5344CB8AC3E}">
        <p14:creationId xmlns:p14="http://schemas.microsoft.com/office/powerpoint/2010/main" val="29526531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76803"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v-SE" smtClean="0"/>
          </a:p>
        </p:txBody>
      </p:sp>
    </p:spTree>
    <p:extLst>
      <p:ext uri="{BB962C8B-B14F-4D97-AF65-F5344CB8AC3E}">
        <p14:creationId xmlns:p14="http://schemas.microsoft.com/office/powerpoint/2010/main" val="20940059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76803"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v-SE" smtClean="0"/>
          </a:p>
        </p:txBody>
      </p:sp>
    </p:spTree>
    <p:extLst>
      <p:ext uri="{BB962C8B-B14F-4D97-AF65-F5344CB8AC3E}">
        <p14:creationId xmlns:p14="http://schemas.microsoft.com/office/powerpoint/2010/main" val="17537357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76803"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v-SE" smtClean="0"/>
          </a:p>
        </p:txBody>
      </p:sp>
    </p:spTree>
    <p:extLst>
      <p:ext uri="{BB962C8B-B14F-4D97-AF65-F5344CB8AC3E}">
        <p14:creationId xmlns:p14="http://schemas.microsoft.com/office/powerpoint/2010/main" val="27692601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BF46FEAE-A7B8-45E5-B1D2-1B7C10827190}" type="slidenum">
              <a:rPr lang="sv-SE" smtClean="0"/>
              <a:t>36</a:t>
            </a:fld>
            <a:endParaRPr lang="sv-SE"/>
          </a:p>
        </p:txBody>
      </p:sp>
    </p:spTree>
    <p:extLst>
      <p:ext uri="{BB962C8B-B14F-4D97-AF65-F5344CB8AC3E}">
        <p14:creationId xmlns:p14="http://schemas.microsoft.com/office/powerpoint/2010/main" val="22404648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BF46FEAE-A7B8-45E5-B1D2-1B7C10827190}" type="slidenum">
              <a:rPr lang="sv-SE" smtClean="0"/>
              <a:t>37</a:t>
            </a:fld>
            <a:endParaRPr lang="sv-SE"/>
          </a:p>
        </p:txBody>
      </p:sp>
    </p:spTree>
    <p:extLst>
      <p:ext uri="{BB962C8B-B14F-4D97-AF65-F5344CB8AC3E}">
        <p14:creationId xmlns:p14="http://schemas.microsoft.com/office/powerpoint/2010/main" val="1531573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51203"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v-SE" smtClean="0"/>
          </a:p>
        </p:txBody>
      </p:sp>
    </p:spTree>
    <p:extLst>
      <p:ext uri="{BB962C8B-B14F-4D97-AF65-F5344CB8AC3E}">
        <p14:creationId xmlns:p14="http://schemas.microsoft.com/office/powerpoint/2010/main" val="1071286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767BA9AC-A1F5-4A63-BCB8-8D01A5F5302D}" type="slidenum">
              <a:rPr lang="sv-SE" smtClean="0"/>
              <a:pPr>
                <a:defRPr/>
              </a:pPr>
              <a:t>14</a:t>
            </a:fld>
            <a:endParaRPr lang="sv-SE"/>
          </a:p>
        </p:txBody>
      </p:sp>
    </p:spTree>
    <p:extLst>
      <p:ext uri="{BB962C8B-B14F-4D97-AF65-F5344CB8AC3E}">
        <p14:creationId xmlns:p14="http://schemas.microsoft.com/office/powerpoint/2010/main" val="3111962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7CF59024-1929-440A-A3C2-962098AC9D99}" type="slidenum">
              <a:rPr lang="sv-SE" smtClean="0"/>
              <a:pPr/>
              <a:t>15</a:t>
            </a:fld>
            <a:endParaRPr lang="sv-SE"/>
          </a:p>
        </p:txBody>
      </p:sp>
    </p:spTree>
    <p:extLst>
      <p:ext uri="{BB962C8B-B14F-4D97-AF65-F5344CB8AC3E}">
        <p14:creationId xmlns:p14="http://schemas.microsoft.com/office/powerpoint/2010/main" val="1013188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62467" name="Platshållare för anteckningar 2"/>
          <p:cNvSpPr>
            <a:spLocks noGrp="1"/>
          </p:cNvSpPr>
          <p:nvPr>
            <p:ph type="body" idx="1"/>
          </p:nvPr>
        </p:nvSpPr>
        <p:spPr bwMode="auto">
          <a:noFill/>
        </p:spPr>
        <p:txBody>
          <a:bodyPr wrap="square" numCol="1" anchor="t" anchorCtr="0" compatLnSpc="1">
            <a:prstTxWarp prst="textNoShape">
              <a:avLst/>
            </a:prstTxWarp>
          </a:bodyPr>
          <a:lstStyle/>
          <a:p>
            <a:endParaRPr lang="sv-SE" dirty="0" smtClean="0"/>
          </a:p>
        </p:txBody>
      </p:sp>
    </p:spTree>
    <p:extLst>
      <p:ext uri="{BB962C8B-B14F-4D97-AF65-F5344CB8AC3E}">
        <p14:creationId xmlns:p14="http://schemas.microsoft.com/office/powerpoint/2010/main" val="1617777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BF46FEAE-A7B8-45E5-B1D2-1B7C10827190}" type="slidenum">
              <a:rPr lang="sv-SE" smtClean="0"/>
              <a:t>22</a:t>
            </a:fld>
            <a:endParaRPr lang="sv-SE"/>
          </a:p>
        </p:txBody>
      </p:sp>
    </p:spTree>
    <p:extLst>
      <p:ext uri="{BB962C8B-B14F-4D97-AF65-F5344CB8AC3E}">
        <p14:creationId xmlns:p14="http://schemas.microsoft.com/office/powerpoint/2010/main" val="7535042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fld id="{7C499043-6DDD-4DBC-8305-43BFDBDFA455}" type="slidenum">
              <a:rPr lang="sv-SE" smtClean="0"/>
              <a:pPr/>
              <a:t>25</a:t>
            </a:fld>
            <a:endParaRPr lang="sv-SE"/>
          </a:p>
        </p:txBody>
      </p:sp>
    </p:spTree>
    <p:extLst>
      <p:ext uri="{BB962C8B-B14F-4D97-AF65-F5344CB8AC3E}">
        <p14:creationId xmlns:p14="http://schemas.microsoft.com/office/powerpoint/2010/main" val="466060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499043-6DDD-4DBC-8305-43BFDBDFA455}" type="slidenum">
              <a:rPr lang="sv-SE" smtClean="0"/>
              <a:pPr/>
              <a:t>29</a:t>
            </a:fld>
            <a:endParaRPr lang="sv-SE" dirty="0"/>
          </a:p>
        </p:txBody>
      </p:sp>
    </p:spTree>
    <p:extLst>
      <p:ext uri="{BB962C8B-B14F-4D97-AF65-F5344CB8AC3E}">
        <p14:creationId xmlns:p14="http://schemas.microsoft.com/office/powerpoint/2010/main" val="2146623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76803"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v-SE" smtClean="0"/>
          </a:p>
        </p:txBody>
      </p:sp>
    </p:spTree>
    <p:extLst>
      <p:ext uri="{BB962C8B-B14F-4D97-AF65-F5344CB8AC3E}">
        <p14:creationId xmlns:p14="http://schemas.microsoft.com/office/powerpoint/2010/main" val="4188073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524000" y="1628775"/>
            <a:ext cx="9144000" cy="1664931"/>
          </a:xfrm>
        </p:spPr>
        <p:txBody>
          <a:bodyPr anchor="b"/>
          <a:lstStyle>
            <a:lvl1pPr algn="l">
              <a:defRPr sz="6000"/>
            </a:lvl1pPr>
          </a:lstStyle>
          <a:p>
            <a:r>
              <a:rPr lang="sv-SE" dirty="0" smtClean="0"/>
              <a:t>Ge Presentationen en titel</a:t>
            </a:r>
            <a:endParaRPr lang="sv-SE" dirty="0"/>
          </a:p>
        </p:txBody>
      </p:sp>
      <p:sp>
        <p:nvSpPr>
          <p:cNvPr id="3" name="Underrubrik 2"/>
          <p:cNvSpPr>
            <a:spLocks noGrp="1"/>
          </p:cNvSpPr>
          <p:nvPr>
            <p:ph type="subTitle" idx="1"/>
          </p:nvPr>
        </p:nvSpPr>
        <p:spPr>
          <a:xfrm>
            <a:off x="1524000" y="3415004"/>
            <a:ext cx="5744547" cy="1842796"/>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dirty="0"/>
          </a:p>
        </p:txBody>
      </p:sp>
      <p:sp>
        <p:nvSpPr>
          <p:cNvPr id="6" name="Platshållare för bildnummer 5"/>
          <p:cNvSpPr>
            <a:spLocks noGrp="1"/>
          </p:cNvSpPr>
          <p:nvPr>
            <p:ph type="sldNum" sz="quarter" idx="12"/>
          </p:nvPr>
        </p:nvSpPr>
        <p:spPr/>
        <p:txBody>
          <a:bodyPr/>
          <a:lstStyle/>
          <a:p>
            <a:fld id="{76361FF4-2943-4072-B8A5-8D117340A2E4}" type="slidenum">
              <a:rPr lang="sv-SE" smtClean="0"/>
              <a:t>‹#›</a:t>
            </a:fld>
            <a:endParaRPr lang="sv-SE"/>
          </a:p>
        </p:txBody>
      </p:sp>
      <p:cxnSp>
        <p:nvCxnSpPr>
          <p:cNvPr id="8" name="Rak koppling 7"/>
          <p:cNvCxnSpPr/>
          <p:nvPr userDrawn="1"/>
        </p:nvCxnSpPr>
        <p:spPr>
          <a:xfrm>
            <a:off x="1524000" y="3293706"/>
            <a:ext cx="91440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1" name="Platshållare för text 10"/>
          <p:cNvSpPr>
            <a:spLocks noGrp="1"/>
          </p:cNvSpPr>
          <p:nvPr>
            <p:ph type="body" sz="quarter" idx="13" hasCustomPrompt="1"/>
          </p:nvPr>
        </p:nvSpPr>
        <p:spPr>
          <a:xfrm>
            <a:off x="1524000" y="1218406"/>
            <a:ext cx="1436511" cy="388938"/>
          </a:xfrm>
          <a:prstGeom prst="rect">
            <a:avLst/>
          </a:prstGeom>
        </p:spPr>
        <p:txBody>
          <a:bodyPr anchor="b">
            <a:noAutofit/>
          </a:bodyPr>
          <a:lstStyle>
            <a:lvl1pPr marL="0" indent="0" algn="l">
              <a:buNone/>
              <a:defRPr sz="1800" baseline="0"/>
            </a:lvl1pPr>
          </a:lstStyle>
          <a:p>
            <a:pPr lvl="0"/>
            <a:r>
              <a:rPr lang="sv-SE" dirty="0" smtClean="0"/>
              <a:t>Ange datum</a:t>
            </a:r>
            <a:endParaRPr lang="sv-SE" dirty="0"/>
          </a:p>
        </p:txBody>
      </p:sp>
    </p:spTree>
    <p:extLst>
      <p:ext uri="{BB962C8B-B14F-4D97-AF65-F5344CB8AC3E}">
        <p14:creationId xmlns:p14="http://schemas.microsoft.com/office/powerpoint/2010/main" val="25156898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och underrubriker + innehåll">
    <p:spTree>
      <p:nvGrpSpPr>
        <p:cNvPr id="1" name=""/>
        <p:cNvGrpSpPr/>
        <p:nvPr/>
      </p:nvGrpSpPr>
      <p:grpSpPr>
        <a:xfrm>
          <a:off x="0" y="0"/>
          <a:ext cx="0" cy="0"/>
          <a:chOff x="0" y="0"/>
          <a:chExt cx="0" cy="0"/>
        </a:xfrm>
      </p:grpSpPr>
      <p:sp>
        <p:nvSpPr>
          <p:cNvPr id="2" name="Rubrik 1"/>
          <p:cNvSpPr>
            <a:spLocks noGrp="1"/>
          </p:cNvSpPr>
          <p:nvPr>
            <p:ph type="title"/>
          </p:nvPr>
        </p:nvSpPr>
        <p:spPr>
          <a:xfrm>
            <a:off x="479425" y="365125"/>
            <a:ext cx="11233150" cy="1050343"/>
          </a:xfrm>
        </p:spPr>
        <p:txBody>
          <a:bodyPr/>
          <a:lstStyle/>
          <a:p>
            <a:r>
              <a:rPr lang="sv-SE" smtClean="0"/>
              <a:t>Klicka här för att ändra format</a:t>
            </a:r>
            <a:endParaRPr lang="sv-SE" dirty="0"/>
          </a:p>
        </p:txBody>
      </p:sp>
      <p:sp>
        <p:nvSpPr>
          <p:cNvPr id="3" name="Platshållare för text 2"/>
          <p:cNvSpPr>
            <a:spLocks noGrp="1"/>
          </p:cNvSpPr>
          <p:nvPr>
            <p:ph type="body" idx="1"/>
          </p:nvPr>
        </p:nvSpPr>
        <p:spPr>
          <a:xfrm>
            <a:off x="479426" y="1628775"/>
            <a:ext cx="5472112" cy="8762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5" name="Platshållare för text 4"/>
          <p:cNvSpPr>
            <a:spLocks noGrp="1"/>
          </p:cNvSpPr>
          <p:nvPr>
            <p:ph type="body" sz="quarter" idx="3"/>
          </p:nvPr>
        </p:nvSpPr>
        <p:spPr>
          <a:xfrm>
            <a:off x="6240462" y="1628775"/>
            <a:ext cx="5472113" cy="8763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9" name="Platshållare för bildnummer 8"/>
          <p:cNvSpPr>
            <a:spLocks noGrp="1"/>
          </p:cNvSpPr>
          <p:nvPr>
            <p:ph type="sldNum" sz="quarter" idx="12"/>
          </p:nvPr>
        </p:nvSpPr>
        <p:spPr/>
        <p:txBody>
          <a:bodyPr/>
          <a:lstStyle/>
          <a:p>
            <a:fld id="{76361FF4-2943-4072-B8A5-8D117340A2E4}" type="slidenum">
              <a:rPr lang="sv-SE" smtClean="0"/>
              <a:t>‹#›</a:t>
            </a:fld>
            <a:endParaRPr lang="sv-SE"/>
          </a:p>
        </p:txBody>
      </p:sp>
      <p:sp>
        <p:nvSpPr>
          <p:cNvPr id="10" name="Platshållare för innehåll 2"/>
          <p:cNvSpPr>
            <a:spLocks noGrp="1"/>
          </p:cNvSpPr>
          <p:nvPr>
            <p:ph idx="13" hasCustomPrompt="1"/>
          </p:nvPr>
        </p:nvSpPr>
        <p:spPr>
          <a:xfrm>
            <a:off x="479426" y="2505074"/>
            <a:ext cx="5472112" cy="3587750"/>
          </a:xfrm>
        </p:spPr>
        <p:txBody>
          <a:bodyPr>
            <a:normAutofit/>
          </a:bodyPr>
          <a:lstStyle>
            <a:lvl1pPr>
              <a:defRPr sz="2400" b="0"/>
            </a:lvl1pPr>
            <a:lvl2pPr marL="685800" indent="-228600">
              <a:buClr>
                <a:schemeClr val="accent1"/>
              </a:buClr>
              <a:buFont typeface="Calibri" panose="020F0502020204030204" pitchFamily="34" charset="0"/>
              <a:buChar char="»"/>
              <a:defRPr sz="2400">
                <a:solidFill>
                  <a:schemeClr val="tx2"/>
                </a:solidFill>
              </a:defRPr>
            </a:lvl2pPr>
            <a:lvl3pPr marL="1143000" indent="-228600">
              <a:buClr>
                <a:schemeClr val="accent1"/>
              </a:buClr>
              <a:buFont typeface="Calibri" panose="020F0502020204030204" pitchFamily="34" charset="0"/>
              <a:buChar char="»"/>
              <a:defRPr sz="2000">
                <a:solidFill>
                  <a:schemeClr val="tx2"/>
                </a:solidFill>
              </a:defRPr>
            </a:lvl3pPr>
            <a:lvl4pPr marL="1600200" indent="-228600">
              <a:buClr>
                <a:schemeClr val="accent1"/>
              </a:buClr>
              <a:buFont typeface="Calibri" panose="020F0502020204030204" pitchFamily="34" charset="0"/>
              <a:buChar char="»"/>
              <a:defRPr sz="1800">
                <a:solidFill>
                  <a:schemeClr val="tx2"/>
                </a:solidFill>
              </a:defRPr>
            </a:lvl4pPr>
            <a:lvl5pPr marL="2057400" indent="-228600">
              <a:buClr>
                <a:schemeClr val="accent1"/>
              </a:buClr>
              <a:buFont typeface="Calibri" panose="020F0502020204030204" pitchFamily="34" charset="0"/>
              <a:buChar char="»"/>
              <a:defRPr sz="1800">
                <a:solidFill>
                  <a:schemeClr val="tx2"/>
                </a:solidFill>
              </a:defRPr>
            </a:lvl5pPr>
          </a:lstStyle>
          <a:p>
            <a:pPr lvl="0"/>
            <a:r>
              <a:rPr lang="sv-SE" dirty="0" smtClean="0"/>
              <a:t>Skriv din text, lägg till innehåll eller gör en lista</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11" name="Platshållare för innehåll 2"/>
          <p:cNvSpPr>
            <a:spLocks noGrp="1"/>
          </p:cNvSpPr>
          <p:nvPr>
            <p:ph idx="14" hasCustomPrompt="1"/>
          </p:nvPr>
        </p:nvSpPr>
        <p:spPr>
          <a:xfrm>
            <a:off x="6240463" y="2505074"/>
            <a:ext cx="5472112" cy="3587750"/>
          </a:xfrm>
        </p:spPr>
        <p:txBody>
          <a:bodyPr>
            <a:normAutofit/>
          </a:bodyPr>
          <a:lstStyle>
            <a:lvl1pPr>
              <a:defRPr sz="2400" b="0"/>
            </a:lvl1pPr>
            <a:lvl2pPr marL="685800" indent="-228600">
              <a:buClr>
                <a:schemeClr val="accent1"/>
              </a:buClr>
              <a:buFont typeface="Calibri" panose="020F0502020204030204" pitchFamily="34" charset="0"/>
              <a:buChar char="»"/>
              <a:defRPr sz="2400">
                <a:solidFill>
                  <a:schemeClr val="tx2"/>
                </a:solidFill>
              </a:defRPr>
            </a:lvl2pPr>
            <a:lvl3pPr marL="1143000" indent="-228600">
              <a:buClr>
                <a:schemeClr val="accent1"/>
              </a:buClr>
              <a:buFont typeface="Calibri" panose="020F0502020204030204" pitchFamily="34" charset="0"/>
              <a:buChar char="»"/>
              <a:defRPr sz="2000">
                <a:solidFill>
                  <a:schemeClr val="tx2"/>
                </a:solidFill>
              </a:defRPr>
            </a:lvl3pPr>
            <a:lvl4pPr marL="1600200" indent="-228600">
              <a:buClr>
                <a:schemeClr val="accent1"/>
              </a:buClr>
              <a:buFont typeface="Calibri" panose="020F0502020204030204" pitchFamily="34" charset="0"/>
              <a:buChar char="»"/>
              <a:defRPr sz="1800">
                <a:solidFill>
                  <a:schemeClr val="tx2"/>
                </a:solidFill>
              </a:defRPr>
            </a:lvl4pPr>
            <a:lvl5pPr marL="2057400" indent="-228600">
              <a:buClr>
                <a:schemeClr val="accent1"/>
              </a:buClr>
              <a:buFont typeface="Calibri" panose="020F0502020204030204" pitchFamily="34" charset="0"/>
              <a:buChar char="»"/>
              <a:defRPr sz="1800">
                <a:solidFill>
                  <a:schemeClr val="tx2"/>
                </a:solidFill>
              </a:defRPr>
            </a:lvl5pPr>
          </a:lstStyle>
          <a:p>
            <a:pPr lvl="0"/>
            <a:r>
              <a:rPr lang="sv-SE" dirty="0" smtClean="0"/>
              <a:t>Skriv din text, lägg till innehåll eller gör en lista</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extLst>
      <p:ext uri="{BB962C8B-B14F-4D97-AF65-F5344CB8AC3E}">
        <p14:creationId xmlns:p14="http://schemas.microsoft.com/office/powerpoint/2010/main" val="115423452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änster Rubrik och text + Bild">
    <p:spTree>
      <p:nvGrpSpPr>
        <p:cNvPr id="1" name=""/>
        <p:cNvGrpSpPr/>
        <p:nvPr/>
      </p:nvGrpSpPr>
      <p:grpSpPr>
        <a:xfrm>
          <a:off x="0" y="0"/>
          <a:ext cx="0" cy="0"/>
          <a:chOff x="0" y="0"/>
          <a:chExt cx="0" cy="0"/>
        </a:xfrm>
      </p:grpSpPr>
      <p:sp>
        <p:nvSpPr>
          <p:cNvPr id="2" name="Rubrik 1"/>
          <p:cNvSpPr>
            <a:spLocks noGrp="1"/>
          </p:cNvSpPr>
          <p:nvPr>
            <p:ph type="title"/>
          </p:nvPr>
        </p:nvSpPr>
        <p:spPr>
          <a:xfrm>
            <a:off x="479426" y="368301"/>
            <a:ext cx="4176714" cy="1689099"/>
          </a:xfrm>
        </p:spPr>
        <p:txBody>
          <a:bodyPr anchor="b">
            <a:normAutofit/>
          </a:bodyPr>
          <a:lstStyle>
            <a:lvl1pPr>
              <a:defRPr sz="2400"/>
            </a:lvl1pPr>
          </a:lstStyle>
          <a:p>
            <a:r>
              <a:rPr lang="sv-SE" smtClean="0"/>
              <a:t>Klicka här för att ändra format</a:t>
            </a:r>
            <a:endParaRPr lang="sv-SE" dirty="0"/>
          </a:p>
        </p:txBody>
      </p:sp>
      <p:sp>
        <p:nvSpPr>
          <p:cNvPr id="4" name="Platshållare för text 3"/>
          <p:cNvSpPr>
            <a:spLocks noGrp="1"/>
          </p:cNvSpPr>
          <p:nvPr>
            <p:ph type="body" sz="half" idx="2" hasCustomPrompt="1"/>
          </p:nvPr>
        </p:nvSpPr>
        <p:spPr>
          <a:xfrm>
            <a:off x="479426" y="2183026"/>
            <a:ext cx="4176713" cy="3909799"/>
          </a:xfrm>
        </p:spPr>
        <p:txBody>
          <a:bodyPr>
            <a:normAutofit/>
          </a:bodyPr>
          <a:lstStyle>
            <a:lvl1pPr marL="342900" indent="-342900">
              <a:buFont typeface="Calibri" panose="020F0502020204030204" pitchFamily="34" charset="0"/>
              <a:buChar char="»"/>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smtClean="0"/>
              <a:t>Skriv din bildtext eller gör en lista</a:t>
            </a:r>
            <a:endParaRPr lang="sv-SE" dirty="0"/>
          </a:p>
        </p:txBody>
      </p:sp>
      <p:sp>
        <p:nvSpPr>
          <p:cNvPr id="7" name="Platshållare för bildnummer 6"/>
          <p:cNvSpPr>
            <a:spLocks noGrp="1"/>
          </p:cNvSpPr>
          <p:nvPr>
            <p:ph type="sldNum" sz="quarter" idx="12"/>
          </p:nvPr>
        </p:nvSpPr>
        <p:spPr/>
        <p:txBody>
          <a:bodyPr/>
          <a:lstStyle/>
          <a:p>
            <a:fld id="{76361FF4-2943-4072-B8A5-8D117340A2E4}" type="slidenum">
              <a:rPr lang="sv-SE" smtClean="0"/>
              <a:t>‹#›</a:t>
            </a:fld>
            <a:endParaRPr lang="sv-SE"/>
          </a:p>
        </p:txBody>
      </p:sp>
      <p:sp>
        <p:nvSpPr>
          <p:cNvPr id="9" name="Platshållare för bild 2"/>
          <p:cNvSpPr>
            <a:spLocks noGrp="1"/>
          </p:cNvSpPr>
          <p:nvPr>
            <p:ph type="pic" idx="13"/>
          </p:nvPr>
        </p:nvSpPr>
        <p:spPr>
          <a:xfrm>
            <a:off x="4943476" y="368301"/>
            <a:ext cx="6769100" cy="572452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a:p>
        </p:txBody>
      </p:sp>
    </p:spTree>
    <p:extLst>
      <p:ext uri="{BB962C8B-B14F-4D97-AF65-F5344CB8AC3E}">
        <p14:creationId xmlns:p14="http://schemas.microsoft.com/office/powerpoint/2010/main" val="386914032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änster Rubrik och text + innehåll">
    <p:spTree>
      <p:nvGrpSpPr>
        <p:cNvPr id="1" name=""/>
        <p:cNvGrpSpPr/>
        <p:nvPr/>
      </p:nvGrpSpPr>
      <p:grpSpPr>
        <a:xfrm>
          <a:off x="0" y="0"/>
          <a:ext cx="0" cy="0"/>
          <a:chOff x="0" y="0"/>
          <a:chExt cx="0" cy="0"/>
        </a:xfrm>
      </p:grpSpPr>
      <p:sp>
        <p:nvSpPr>
          <p:cNvPr id="2" name="Rubrik 1"/>
          <p:cNvSpPr>
            <a:spLocks noGrp="1"/>
          </p:cNvSpPr>
          <p:nvPr>
            <p:ph type="title"/>
          </p:nvPr>
        </p:nvSpPr>
        <p:spPr>
          <a:xfrm>
            <a:off x="479426" y="368301"/>
            <a:ext cx="4176714" cy="1689099"/>
          </a:xfrm>
        </p:spPr>
        <p:txBody>
          <a:bodyPr anchor="b">
            <a:normAutofit/>
          </a:bodyPr>
          <a:lstStyle>
            <a:lvl1pPr>
              <a:defRPr sz="2400"/>
            </a:lvl1pPr>
          </a:lstStyle>
          <a:p>
            <a:r>
              <a:rPr lang="sv-SE" smtClean="0"/>
              <a:t>Klicka här för att ändra format</a:t>
            </a:r>
            <a:endParaRPr lang="sv-SE" dirty="0"/>
          </a:p>
        </p:txBody>
      </p:sp>
      <p:sp>
        <p:nvSpPr>
          <p:cNvPr id="4" name="Platshållare för text 3"/>
          <p:cNvSpPr>
            <a:spLocks noGrp="1"/>
          </p:cNvSpPr>
          <p:nvPr>
            <p:ph type="body" sz="half" idx="2"/>
          </p:nvPr>
        </p:nvSpPr>
        <p:spPr>
          <a:xfrm>
            <a:off x="479426" y="2183026"/>
            <a:ext cx="4176713" cy="3909799"/>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7" name="Platshållare för bildnummer 6"/>
          <p:cNvSpPr>
            <a:spLocks noGrp="1"/>
          </p:cNvSpPr>
          <p:nvPr>
            <p:ph type="sldNum" sz="quarter" idx="12"/>
          </p:nvPr>
        </p:nvSpPr>
        <p:spPr/>
        <p:txBody>
          <a:bodyPr/>
          <a:lstStyle/>
          <a:p>
            <a:fld id="{76361FF4-2943-4072-B8A5-8D117340A2E4}" type="slidenum">
              <a:rPr lang="sv-SE" smtClean="0"/>
              <a:t>‹#›</a:t>
            </a:fld>
            <a:endParaRPr lang="sv-SE"/>
          </a:p>
        </p:txBody>
      </p:sp>
      <p:sp>
        <p:nvSpPr>
          <p:cNvPr id="6" name="Platshållare för innehåll 2"/>
          <p:cNvSpPr>
            <a:spLocks noGrp="1"/>
          </p:cNvSpPr>
          <p:nvPr>
            <p:ph idx="14" hasCustomPrompt="1"/>
          </p:nvPr>
        </p:nvSpPr>
        <p:spPr>
          <a:xfrm>
            <a:off x="4943475" y="368301"/>
            <a:ext cx="6769100" cy="5724523"/>
          </a:xfrm>
        </p:spPr>
        <p:txBody>
          <a:bodyPr>
            <a:normAutofit/>
          </a:bodyPr>
          <a:lstStyle>
            <a:lvl1pPr>
              <a:defRPr sz="2400" b="0"/>
            </a:lvl1pPr>
            <a:lvl2pPr marL="685800" indent="-228600">
              <a:buClr>
                <a:schemeClr val="accent1"/>
              </a:buClr>
              <a:buFont typeface="Calibri" panose="020F0502020204030204" pitchFamily="34" charset="0"/>
              <a:buChar char="»"/>
              <a:defRPr sz="2400">
                <a:solidFill>
                  <a:schemeClr val="tx2"/>
                </a:solidFill>
              </a:defRPr>
            </a:lvl2pPr>
            <a:lvl3pPr marL="1143000" indent="-228600">
              <a:buClr>
                <a:schemeClr val="accent1"/>
              </a:buClr>
              <a:buFont typeface="Calibri" panose="020F0502020204030204" pitchFamily="34" charset="0"/>
              <a:buChar char="»"/>
              <a:defRPr sz="2000">
                <a:solidFill>
                  <a:schemeClr val="tx2"/>
                </a:solidFill>
              </a:defRPr>
            </a:lvl3pPr>
            <a:lvl4pPr marL="1600200" indent="-228600">
              <a:buClr>
                <a:schemeClr val="accent1"/>
              </a:buClr>
              <a:buFont typeface="Calibri" panose="020F0502020204030204" pitchFamily="34" charset="0"/>
              <a:buChar char="»"/>
              <a:defRPr sz="1800">
                <a:solidFill>
                  <a:schemeClr val="tx2"/>
                </a:solidFill>
              </a:defRPr>
            </a:lvl4pPr>
            <a:lvl5pPr marL="2057400" indent="-228600">
              <a:buClr>
                <a:schemeClr val="accent1"/>
              </a:buClr>
              <a:buFont typeface="Calibri" panose="020F0502020204030204" pitchFamily="34" charset="0"/>
              <a:buChar char="»"/>
              <a:defRPr sz="1800">
                <a:solidFill>
                  <a:schemeClr val="tx2"/>
                </a:solidFill>
              </a:defRPr>
            </a:lvl5pPr>
          </a:lstStyle>
          <a:p>
            <a:pPr lvl="0"/>
            <a:r>
              <a:rPr lang="sv-SE" dirty="0" smtClean="0"/>
              <a:t>Skriv din text, lägg till innehåll eller gör en lista</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extLst>
      <p:ext uri="{BB962C8B-B14F-4D97-AF65-F5344CB8AC3E}">
        <p14:creationId xmlns:p14="http://schemas.microsoft.com/office/powerpoint/2010/main" val="181504721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ruta till stor bild">
    <p:spTree>
      <p:nvGrpSpPr>
        <p:cNvPr id="1" name=""/>
        <p:cNvGrpSpPr/>
        <p:nvPr/>
      </p:nvGrpSpPr>
      <p:grpSpPr>
        <a:xfrm>
          <a:off x="0" y="0"/>
          <a:ext cx="0" cy="0"/>
          <a:chOff x="0" y="0"/>
          <a:chExt cx="0" cy="0"/>
        </a:xfrm>
      </p:grpSpPr>
      <p:sp>
        <p:nvSpPr>
          <p:cNvPr id="7" name="Platshållare för bildnummer 6"/>
          <p:cNvSpPr>
            <a:spLocks noGrp="1"/>
          </p:cNvSpPr>
          <p:nvPr>
            <p:ph type="sldNum" sz="quarter" idx="12"/>
          </p:nvPr>
        </p:nvSpPr>
        <p:spPr/>
        <p:txBody>
          <a:bodyPr/>
          <a:lstStyle/>
          <a:p>
            <a:fld id="{76361FF4-2943-4072-B8A5-8D117340A2E4}" type="slidenum">
              <a:rPr lang="sv-SE" smtClean="0"/>
              <a:t>‹#›</a:t>
            </a:fld>
            <a:endParaRPr lang="sv-SE"/>
          </a:p>
        </p:txBody>
      </p:sp>
      <p:sp>
        <p:nvSpPr>
          <p:cNvPr id="9" name="Platshållare för bild 2"/>
          <p:cNvSpPr>
            <a:spLocks noGrp="1"/>
          </p:cNvSpPr>
          <p:nvPr>
            <p:ph type="pic" idx="13"/>
          </p:nvPr>
        </p:nvSpPr>
        <p:spPr>
          <a:xfrm>
            <a:off x="119063" y="115888"/>
            <a:ext cx="11953875" cy="59769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6" name="Platshållare för text 3"/>
          <p:cNvSpPr>
            <a:spLocks noGrp="1"/>
          </p:cNvSpPr>
          <p:nvPr>
            <p:ph type="body" sz="half" idx="2"/>
          </p:nvPr>
        </p:nvSpPr>
        <p:spPr>
          <a:xfrm>
            <a:off x="-102637" y="1136821"/>
            <a:ext cx="4009133" cy="832023"/>
          </a:xfrm>
          <a:solidFill>
            <a:schemeClr val="accent1"/>
          </a:solidFill>
        </p:spPr>
        <p:txBody>
          <a:bodyPr lIns="324000" rIns="252000" anchor="ctr">
            <a:normAutofit/>
          </a:bodyPr>
          <a:lstStyle>
            <a:lvl1pPr marL="0" indent="0" algn="r">
              <a:buNone/>
              <a:defRPr sz="2000" b="1">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Tree>
    <p:extLst>
      <p:ext uri="{BB962C8B-B14F-4D97-AF65-F5344CB8AC3E}">
        <p14:creationId xmlns:p14="http://schemas.microsoft.com/office/powerpoint/2010/main" val="110491888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or bild">
    <p:spTree>
      <p:nvGrpSpPr>
        <p:cNvPr id="1" name=""/>
        <p:cNvGrpSpPr/>
        <p:nvPr/>
      </p:nvGrpSpPr>
      <p:grpSpPr>
        <a:xfrm>
          <a:off x="0" y="0"/>
          <a:ext cx="0" cy="0"/>
          <a:chOff x="0" y="0"/>
          <a:chExt cx="0" cy="0"/>
        </a:xfrm>
      </p:grpSpPr>
      <p:sp>
        <p:nvSpPr>
          <p:cNvPr id="7" name="Platshållare för bildnummer 6"/>
          <p:cNvSpPr>
            <a:spLocks noGrp="1"/>
          </p:cNvSpPr>
          <p:nvPr>
            <p:ph type="sldNum" sz="quarter" idx="12"/>
          </p:nvPr>
        </p:nvSpPr>
        <p:spPr/>
        <p:txBody>
          <a:bodyPr/>
          <a:lstStyle/>
          <a:p>
            <a:fld id="{76361FF4-2943-4072-B8A5-8D117340A2E4}" type="slidenum">
              <a:rPr lang="sv-SE" smtClean="0"/>
              <a:t>‹#›</a:t>
            </a:fld>
            <a:endParaRPr lang="sv-SE"/>
          </a:p>
        </p:txBody>
      </p:sp>
      <p:sp>
        <p:nvSpPr>
          <p:cNvPr id="9" name="Platshållare för bild 2"/>
          <p:cNvSpPr>
            <a:spLocks noGrp="1"/>
          </p:cNvSpPr>
          <p:nvPr>
            <p:ph type="pic" idx="13"/>
          </p:nvPr>
        </p:nvSpPr>
        <p:spPr>
          <a:xfrm>
            <a:off x="119063" y="115888"/>
            <a:ext cx="11953875" cy="59769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Tree>
    <p:extLst>
      <p:ext uri="{BB962C8B-B14F-4D97-AF65-F5344CB8AC3E}">
        <p14:creationId xmlns:p14="http://schemas.microsoft.com/office/powerpoint/2010/main" val="417010791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fld id="{76361FF4-2943-4072-B8A5-8D117340A2E4}" type="slidenum">
              <a:rPr lang="sv-SE" smtClean="0"/>
              <a:t>‹#›</a:t>
            </a:fld>
            <a:endParaRPr lang="sv-SE"/>
          </a:p>
        </p:txBody>
      </p:sp>
    </p:spTree>
    <p:extLst>
      <p:ext uri="{BB962C8B-B14F-4D97-AF65-F5344CB8AC3E}">
        <p14:creationId xmlns:p14="http://schemas.microsoft.com/office/powerpoint/2010/main" val="104623426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Content Placeholder 2"/>
          <p:cNvSpPr>
            <a:spLocks noGrp="1"/>
          </p:cNvSpPr>
          <p:nvPr>
            <p:ph sz="half" idx="1"/>
          </p:nvPr>
        </p:nvSpPr>
        <p:spPr>
          <a:xfrm>
            <a:off x="838200" y="21304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Content Placeholder 3"/>
          <p:cNvSpPr>
            <a:spLocks noGrp="1"/>
          </p:cNvSpPr>
          <p:nvPr>
            <p:ph sz="half" idx="2"/>
          </p:nvPr>
        </p:nvSpPr>
        <p:spPr>
          <a:xfrm>
            <a:off x="6172200" y="21304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Tree>
    <p:extLst>
      <p:ext uri="{BB962C8B-B14F-4D97-AF65-F5344CB8AC3E}">
        <p14:creationId xmlns:p14="http://schemas.microsoft.com/office/powerpoint/2010/main" val="1902004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a:xfrm>
            <a:off x="479426" y="1628775"/>
            <a:ext cx="11233150" cy="4464050"/>
          </a:xfrm>
        </p:spPr>
        <p:txBody>
          <a:bodyPr>
            <a:normAutofit/>
          </a:bodyPr>
          <a:lstStyle>
            <a:lvl1pPr marL="0" indent="0">
              <a:buFont typeface="Calibri" panose="020F0502020204030204" pitchFamily="34" charset="0"/>
              <a:buNone/>
              <a:defRPr sz="2400"/>
            </a:lvl1pPr>
            <a:lvl2pPr marL="685800" indent="-228600">
              <a:buClr>
                <a:schemeClr val="accent1"/>
              </a:buClr>
              <a:buFont typeface="Calibri" panose="020F0502020204030204" pitchFamily="34" charset="0"/>
              <a:buChar char="»"/>
              <a:defRPr sz="2400">
                <a:solidFill>
                  <a:schemeClr val="tx2"/>
                </a:solidFill>
              </a:defRPr>
            </a:lvl2pPr>
            <a:lvl3pPr marL="1143000" indent="-228600">
              <a:buClr>
                <a:schemeClr val="accent1"/>
              </a:buClr>
              <a:buFont typeface="Calibri" panose="020F0502020204030204" pitchFamily="34" charset="0"/>
              <a:buChar char="»"/>
              <a:defRPr sz="2000">
                <a:solidFill>
                  <a:schemeClr val="tx2"/>
                </a:solidFill>
              </a:defRPr>
            </a:lvl3pPr>
            <a:lvl4pPr marL="1600200" indent="-228600">
              <a:buClr>
                <a:schemeClr val="accent1"/>
              </a:buClr>
              <a:buFont typeface="Calibri" panose="020F0502020204030204" pitchFamily="34" charset="0"/>
              <a:buChar char="»"/>
              <a:defRPr sz="1800">
                <a:solidFill>
                  <a:schemeClr val="tx2"/>
                </a:solidFill>
              </a:defRPr>
            </a:lvl4pPr>
            <a:lvl5pPr marL="2057400" indent="-228600">
              <a:buClr>
                <a:schemeClr val="accent1"/>
              </a:buClr>
              <a:buFont typeface="Calibri" panose="020F0502020204030204" pitchFamily="34" charset="0"/>
              <a:buChar char="»"/>
              <a:defRPr sz="1800">
                <a:solidFill>
                  <a:schemeClr val="tx2"/>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6" name="Platshållare för bildnummer 5"/>
          <p:cNvSpPr>
            <a:spLocks noGrp="1"/>
          </p:cNvSpPr>
          <p:nvPr>
            <p:ph type="sldNum" sz="quarter" idx="12"/>
          </p:nvPr>
        </p:nvSpPr>
        <p:spPr/>
        <p:txBody>
          <a:bodyPr/>
          <a:lstStyle/>
          <a:p>
            <a:fld id="{76361FF4-2943-4072-B8A5-8D117340A2E4}" type="slidenum">
              <a:rPr lang="sv-SE" smtClean="0"/>
              <a:t>‹#›</a:t>
            </a:fld>
            <a:endParaRPr lang="sv-SE"/>
          </a:p>
        </p:txBody>
      </p:sp>
    </p:spTree>
    <p:extLst>
      <p:ext uri="{BB962C8B-B14F-4D97-AF65-F5344CB8AC3E}">
        <p14:creationId xmlns:p14="http://schemas.microsoft.com/office/powerpoint/2010/main" val="219116235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list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hasCustomPrompt="1"/>
          </p:nvPr>
        </p:nvSpPr>
        <p:spPr>
          <a:xfrm>
            <a:off x="479426" y="1628775"/>
            <a:ext cx="11233150" cy="4464050"/>
          </a:xfrm>
        </p:spPr>
        <p:txBody>
          <a:bodyPr>
            <a:normAutofit/>
          </a:bodyPr>
          <a:lstStyle>
            <a:lvl1pPr marL="342900" indent="-342900">
              <a:buFont typeface="Calibri" panose="020F0502020204030204" pitchFamily="34" charset="0"/>
              <a:buChar char="»"/>
              <a:defRPr sz="2400"/>
            </a:lvl1pPr>
            <a:lvl2pPr marL="685800" indent="-228600">
              <a:buClr>
                <a:schemeClr val="accent1"/>
              </a:buClr>
              <a:buFont typeface="Calibri" panose="020F0502020204030204" pitchFamily="34" charset="0"/>
              <a:buChar char="»"/>
              <a:defRPr sz="2400">
                <a:solidFill>
                  <a:schemeClr val="tx2"/>
                </a:solidFill>
              </a:defRPr>
            </a:lvl2pPr>
            <a:lvl3pPr marL="1143000" indent="-228600">
              <a:buClr>
                <a:schemeClr val="accent1"/>
              </a:buClr>
              <a:buFont typeface="Calibri" panose="020F0502020204030204" pitchFamily="34" charset="0"/>
              <a:buChar char="»"/>
              <a:defRPr sz="2000">
                <a:solidFill>
                  <a:schemeClr val="tx2"/>
                </a:solidFill>
              </a:defRPr>
            </a:lvl3pPr>
            <a:lvl4pPr marL="1600200" indent="-228600">
              <a:buClr>
                <a:schemeClr val="accent1"/>
              </a:buClr>
              <a:buFont typeface="Calibri" panose="020F0502020204030204" pitchFamily="34" charset="0"/>
              <a:buChar char="»"/>
              <a:defRPr sz="1800">
                <a:solidFill>
                  <a:schemeClr val="tx2"/>
                </a:solidFill>
              </a:defRPr>
            </a:lvl4pPr>
            <a:lvl5pPr marL="2057400" indent="-228600">
              <a:buClr>
                <a:schemeClr val="accent1"/>
              </a:buClr>
              <a:buFont typeface="Calibri" panose="020F0502020204030204" pitchFamily="34" charset="0"/>
              <a:buChar char="»"/>
              <a:defRPr sz="1800">
                <a:solidFill>
                  <a:schemeClr val="tx2"/>
                </a:solidFill>
              </a:defRPr>
            </a:lvl5pPr>
          </a:lstStyle>
          <a:p>
            <a:pPr lvl="0"/>
            <a:r>
              <a:rPr lang="sv-SE" dirty="0" smtClean="0"/>
              <a:t>Gör en lista</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6" name="Platshållare för bildnummer 5"/>
          <p:cNvSpPr>
            <a:spLocks noGrp="1"/>
          </p:cNvSpPr>
          <p:nvPr>
            <p:ph type="sldNum" sz="quarter" idx="12"/>
          </p:nvPr>
        </p:nvSpPr>
        <p:spPr/>
        <p:txBody>
          <a:bodyPr/>
          <a:lstStyle/>
          <a:p>
            <a:fld id="{76361FF4-2943-4072-B8A5-8D117340A2E4}" type="slidenum">
              <a:rPr lang="sv-SE" smtClean="0"/>
              <a:t>‹#›</a:t>
            </a:fld>
            <a:endParaRPr lang="sv-SE"/>
          </a:p>
        </p:txBody>
      </p:sp>
    </p:spTree>
    <p:extLst>
      <p:ext uri="{BB962C8B-B14F-4D97-AF65-F5344CB8AC3E}">
        <p14:creationId xmlns:p14="http://schemas.microsoft.com/office/powerpoint/2010/main" val="13351669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Bi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6" name="Platshållare för bildnummer 5"/>
          <p:cNvSpPr>
            <a:spLocks noGrp="1"/>
          </p:cNvSpPr>
          <p:nvPr>
            <p:ph type="sldNum" sz="quarter" idx="12"/>
          </p:nvPr>
        </p:nvSpPr>
        <p:spPr/>
        <p:txBody>
          <a:bodyPr/>
          <a:lstStyle/>
          <a:p>
            <a:fld id="{76361FF4-2943-4072-B8A5-8D117340A2E4}" type="slidenum">
              <a:rPr lang="sv-SE" smtClean="0"/>
              <a:t>‹#›</a:t>
            </a:fld>
            <a:endParaRPr lang="sv-SE"/>
          </a:p>
        </p:txBody>
      </p:sp>
      <p:sp>
        <p:nvSpPr>
          <p:cNvPr id="7" name="Platshållare för bild 2"/>
          <p:cNvSpPr>
            <a:spLocks noGrp="1"/>
          </p:cNvSpPr>
          <p:nvPr>
            <p:ph type="pic" idx="1"/>
          </p:nvPr>
        </p:nvSpPr>
        <p:spPr>
          <a:xfrm>
            <a:off x="479424" y="1629592"/>
            <a:ext cx="11233151" cy="433385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a:p>
        </p:txBody>
      </p:sp>
    </p:spTree>
    <p:extLst>
      <p:ext uri="{BB962C8B-B14F-4D97-AF65-F5344CB8AC3E}">
        <p14:creationId xmlns:p14="http://schemas.microsoft.com/office/powerpoint/2010/main" val="26118807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5" name="Platshållare för bildnummer 4"/>
          <p:cNvSpPr>
            <a:spLocks noGrp="1"/>
          </p:cNvSpPr>
          <p:nvPr>
            <p:ph type="sldNum" sz="quarter" idx="12"/>
          </p:nvPr>
        </p:nvSpPr>
        <p:spPr/>
        <p:txBody>
          <a:bodyPr/>
          <a:lstStyle/>
          <a:p>
            <a:fld id="{76361FF4-2943-4072-B8A5-8D117340A2E4}" type="slidenum">
              <a:rPr lang="sv-SE" smtClean="0"/>
              <a:t>‹#›</a:t>
            </a:fld>
            <a:endParaRPr lang="sv-SE"/>
          </a:p>
        </p:txBody>
      </p:sp>
    </p:spTree>
    <p:extLst>
      <p:ext uri="{BB962C8B-B14F-4D97-AF65-F5344CB8AC3E}">
        <p14:creationId xmlns:p14="http://schemas.microsoft.com/office/powerpoint/2010/main" val="368353602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ara innehåll">
    <p:spTree>
      <p:nvGrpSpPr>
        <p:cNvPr id="1" name=""/>
        <p:cNvGrpSpPr/>
        <p:nvPr/>
      </p:nvGrpSpPr>
      <p:grpSpPr>
        <a:xfrm>
          <a:off x="0" y="0"/>
          <a:ext cx="0" cy="0"/>
          <a:chOff x="0" y="0"/>
          <a:chExt cx="0" cy="0"/>
        </a:xfrm>
      </p:grpSpPr>
      <p:sp>
        <p:nvSpPr>
          <p:cNvPr id="6" name="Platshållare för bildnummer 5"/>
          <p:cNvSpPr>
            <a:spLocks noGrp="1"/>
          </p:cNvSpPr>
          <p:nvPr>
            <p:ph type="sldNum" sz="quarter" idx="12"/>
          </p:nvPr>
        </p:nvSpPr>
        <p:spPr/>
        <p:txBody>
          <a:bodyPr/>
          <a:lstStyle/>
          <a:p>
            <a:fld id="{76361FF4-2943-4072-B8A5-8D117340A2E4}" type="slidenum">
              <a:rPr lang="sv-SE" smtClean="0"/>
              <a:t>‹#›</a:t>
            </a:fld>
            <a:endParaRPr lang="sv-SE"/>
          </a:p>
        </p:txBody>
      </p:sp>
      <p:sp>
        <p:nvSpPr>
          <p:cNvPr id="5" name="Platshållare för innehåll 2"/>
          <p:cNvSpPr>
            <a:spLocks noGrp="1"/>
          </p:cNvSpPr>
          <p:nvPr>
            <p:ph idx="1" hasCustomPrompt="1"/>
          </p:nvPr>
        </p:nvSpPr>
        <p:spPr>
          <a:xfrm>
            <a:off x="479425" y="368301"/>
            <a:ext cx="11233149" cy="5724524"/>
          </a:xfrm>
        </p:spPr>
        <p:txBody>
          <a:bodyPr>
            <a:normAutofit/>
          </a:bodyPr>
          <a:lstStyle>
            <a:lvl1pPr>
              <a:defRPr sz="2400" b="0"/>
            </a:lvl1pPr>
            <a:lvl2pPr marL="685800" indent="-228600">
              <a:buClr>
                <a:schemeClr val="accent1"/>
              </a:buClr>
              <a:buFont typeface="Calibri" panose="020F0502020204030204" pitchFamily="34" charset="0"/>
              <a:buChar char="»"/>
              <a:defRPr sz="2400">
                <a:solidFill>
                  <a:schemeClr val="tx2"/>
                </a:solidFill>
              </a:defRPr>
            </a:lvl2pPr>
            <a:lvl3pPr marL="1143000" indent="-228600">
              <a:buClr>
                <a:schemeClr val="accent1"/>
              </a:buClr>
              <a:buFont typeface="Calibri" panose="020F0502020204030204" pitchFamily="34" charset="0"/>
              <a:buChar char="»"/>
              <a:defRPr sz="2000">
                <a:solidFill>
                  <a:schemeClr val="tx2"/>
                </a:solidFill>
              </a:defRPr>
            </a:lvl3pPr>
            <a:lvl4pPr marL="1600200" indent="-228600">
              <a:buClr>
                <a:schemeClr val="accent1"/>
              </a:buClr>
              <a:buFont typeface="Calibri" panose="020F0502020204030204" pitchFamily="34" charset="0"/>
              <a:buChar char="»"/>
              <a:defRPr sz="1800">
                <a:solidFill>
                  <a:schemeClr val="tx2"/>
                </a:solidFill>
              </a:defRPr>
            </a:lvl4pPr>
            <a:lvl5pPr marL="2057400" indent="-228600">
              <a:buClr>
                <a:schemeClr val="accent1"/>
              </a:buClr>
              <a:buFont typeface="Calibri" panose="020F0502020204030204" pitchFamily="34" charset="0"/>
              <a:buChar char="»"/>
              <a:defRPr sz="1800">
                <a:solidFill>
                  <a:schemeClr val="tx2"/>
                </a:solidFill>
              </a:defRPr>
            </a:lvl5pPr>
          </a:lstStyle>
          <a:p>
            <a:pPr lvl="0"/>
            <a:r>
              <a:rPr lang="sv-SE" dirty="0" smtClean="0"/>
              <a:t>Skriv din text, lägg till innehåll eller gör en lista</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extLst>
      <p:ext uri="{BB962C8B-B14F-4D97-AF65-F5344CB8AC3E}">
        <p14:creationId xmlns:p14="http://schemas.microsoft.com/office/powerpoint/2010/main" val="30798109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och Bild + Bild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hasCustomPrompt="1"/>
          </p:nvPr>
        </p:nvSpPr>
        <p:spPr>
          <a:xfrm>
            <a:off x="479427" y="1628775"/>
            <a:ext cx="4176711" cy="4464050"/>
          </a:xfrm>
        </p:spPr>
        <p:txBody>
          <a:bodyPr>
            <a:normAutofit/>
          </a:bodyPr>
          <a:lstStyle>
            <a:lvl1pPr>
              <a:defRPr sz="2400" baseline="0"/>
            </a:lvl1pPr>
            <a:lvl2pPr marL="685800" indent="-228600">
              <a:buClr>
                <a:schemeClr val="accent1"/>
              </a:buClr>
              <a:buFont typeface="Calibri" panose="020F0502020204030204" pitchFamily="34" charset="0"/>
              <a:buChar char="»"/>
              <a:defRPr sz="2400">
                <a:solidFill>
                  <a:schemeClr val="tx2"/>
                </a:solidFill>
              </a:defRPr>
            </a:lvl2pPr>
            <a:lvl3pPr marL="1143000" indent="-228600">
              <a:buClr>
                <a:schemeClr val="accent1"/>
              </a:buClr>
              <a:buFont typeface="Calibri" panose="020F0502020204030204" pitchFamily="34" charset="0"/>
              <a:buChar char="»"/>
              <a:defRPr sz="2000">
                <a:solidFill>
                  <a:schemeClr val="tx2"/>
                </a:solidFill>
              </a:defRPr>
            </a:lvl3pPr>
            <a:lvl4pPr marL="1600200" indent="-228600">
              <a:buClr>
                <a:schemeClr val="accent1"/>
              </a:buClr>
              <a:buFont typeface="Calibri" panose="020F0502020204030204" pitchFamily="34" charset="0"/>
              <a:buChar char="»"/>
              <a:defRPr sz="1800">
                <a:solidFill>
                  <a:schemeClr val="tx2"/>
                </a:solidFill>
              </a:defRPr>
            </a:lvl4pPr>
            <a:lvl5pPr marL="2057400" indent="-228600">
              <a:buClr>
                <a:schemeClr val="accent1"/>
              </a:buClr>
              <a:buFont typeface="Calibri" panose="020F0502020204030204" pitchFamily="34" charset="0"/>
              <a:buChar char="»"/>
              <a:defRPr sz="1800">
                <a:solidFill>
                  <a:schemeClr val="tx2"/>
                </a:solidFill>
              </a:defRPr>
            </a:lvl5pPr>
          </a:lstStyle>
          <a:p>
            <a:pPr lvl="0"/>
            <a:r>
              <a:rPr lang="sv-SE" dirty="0" smtClean="0"/>
              <a:t>Skriv din bildtext eller gör en lista</a:t>
            </a:r>
            <a:endParaRPr lang="sv-SE" dirty="0"/>
          </a:p>
        </p:txBody>
      </p:sp>
      <p:sp>
        <p:nvSpPr>
          <p:cNvPr id="6" name="Platshållare för bildnummer 5"/>
          <p:cNvSpPr>
            <a:spLocks noGrp="1"/>
          </p:cNvSpPr>
          <p:nvPr>
            <p:ph type="sldNum" sz="quarter" idx="12"/>
          </p:nvPr>
        </p:nvSpPr>
        <p:spPr/>
        <p:txBody>
          <a:bodyPr/>
          <a:lstStyle/>
          <a:p>
            <a:fld id="{76361FF4-2943-4072-B8A5-8D117340A2E4}" type="slidenum">
              <a:rPr lang="sv-SE" smtClean="0"/>
              <a:t>‹#›</a:t>
            </a:fld>
            <a:endParaRPr lang="sv-SE"/>
          </a:p>
        </p:txBody>
      </p:sp>
      <p:sp>
        <p:nvSpPr>
          <p:cNvPr id="5" name="Platshållare för bild 2"/>
          <p:cNvSpPr>
            <a:spLocks noGrp="1"/>
          </p:cNvSpPr>
          <p:nvPr>
            <p:ph type="pic" idx="13"/>
          </p:nvPr>
        </p:nvSpPr>
        <p:spPr>
          <a:xfrm>
            <a:off x="4943475" y="1628775"/>
            <a:ext cx="6769101" cy="44640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a:p>
        </p:txBody>
      </p:sp>
    </p:spTree>
    <p:extLst>
      <p:ext uri="{BB962C8B-B14F-4D97-AF65-F5344CB8AC3E}">
        <p14:creationId xmlns:p14="http://schemas.microsoft.com/office/powerpoint/2010/main" val="165153257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och Bild + Bi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6" name="Platshållare för bildnummer 5"/>
          <p:cNvSpPr>
            <a:spLocks noGrp="1"/>
          </p:cNvSpPr>
          <p:nvPr>
            <p:ph type="sldNum" sz="quarter" idx="12"/>
          </p:nvPr>
        </p:nvSpPr>
        <p:spPr/>
        <p:txBody>
          <a:bodyPr/>
          <a:lstStyle/>
          <a:p>
            <a:fld id="{76361FF4-2943-4072-B8A5-8D117340A2E4}" type="slidenum">
              <a:rPr lang="sv-SE" smtClean="0"/>
              <a:t>‹#›</a:t>
            </a:fld>
            <a:endParaRPr lang="sv-SE"/>
          </a:p>
        </p:txBody>
      </p:sp>
      <p:sp>
        <p:nvSpPr>
          <p:cNvPr id="5" name="Platshållare för bild 2"/>
          <p:cNvSpPr>
            <a:spLocks noGrp="1"/>
          </p:cNvSpPr>
          <p:nvPr>
            <p:ph type="pic" idx="13"/>
          </p:nvPr>
        </p:nvSpPr>
        <p:spPr>
          <a:xfrm>
            <a:off x="6240462" y="1628775"/>
            <a:ext cx="5472113" cy="44640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bild 2"/>
          <p:cNvSpPr>
            <a:spLocks noGrp="1"/>
          </p:cNvSpPr>
          <p:nvPr>
            <p:ph type="pic" idx="14"/>
          </p:nvPr>
        </p:nvSpPr>
        <p:spPr>
          <a:xfrm>
            <a:off x="479425" y="1628775"/>
            <a:ext cx="5472113" cy="44640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a:p>
        </p:txBody>
      </p:sp>
    </p:spTree>
    <p:extLst>
      <p:ext uri="{BB962C8B-B14F-4D97-AF65-F5344CB8AC3E}">
        <p14:creationId xmlns:p14="http://schemas.microsoft.com/office/powerpoint/2010/main" val="13206474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och Innehåll + Innehåll ">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7" name="Platshållare för bildnummer 6"/>
          <p:cNvSpPr>
            <a:spLocks noGrp="1"/>
          </p:cNvSpPr>
          <p:nvPr>
            <p:ph type="sldNum" sz="quarter" idx="12"/>
          </p:nvPr>
        </p:nvSpPr>
        <p:spPr/>
        <p:txBody>
          <a:bodyPr/>
          <a:lstStyle/>
          <a:p>
            <a:fld id="{76361FF4-2943-4072-B8A5-8D117340A2E4}" type="slidenum">
              <a:rPr lang="sv-SE" smtClean="0"/>
              <a:t>‹#›</a:t>
            </a:fld>
            <a:endParaRPr lang="sv-SE"/>
          </a:p>
        </p:txBody>
      </p:sp>
      <p:sp>
        <p:nvSpPr>
          <p:cNvPr id="8" name="Platshållare för innehåll 2"/>
          <p:cNvSpPr>
            <a:spLocks noGrp="1"/>
          </p:cNvSpPr>
          <p:nvPr>
            <p:ph idx="1" hasCustomPrompt="1"/>
          </p:nvPr>
        </p:nvSpPr>
        <p:spPr>
          <a:xfrm>
            <a:off x="479426" y="1628775"/>
            <a:ext cx="5472112" cy="4464049"/>
          </a:xfrm>
        </p:spPr>
        <p:txBody>
          <a:bodyPr>
            <a:normAutofit/>
          </a:bodyPr>
          <a:lstStyle>
            <a:lvl1pPr>
              <a:defRPr sz="2400" b="0"/>
            </a:lvl1pPr>
            <a:lvl2pPr marL="685800" indent="-228600">
              <a:buClr>
                <a:schemeClr val="accent1"/>
              </a:buClr>
              <a:buFont typeface="Calibri" panose="020F0502020204030204" pitchFamily="34" charset="0"/>
              <a:buChar char="»"/>
              <a:defRPr sz="2400">
                <a:solidFill>
                  <a:schemeClr val="tx2"/>
                </a:solidFill>
              </a:defRPr>
            </a:lvl2pPr>
            <a:lvl3pPr marL="1143000" indent="-228600">
              <a:buClr>
                <a:schemeClr val="accent1"/>
              </a:buClr>
              <a:buFont typeface="Calibri" panose="020F0502020204030204" pitchFamily="34" charset="0"/>
              <a:buChar char="»"/>
              <a:defRPr sz="2000">
                <a:solidFill>
                  <a:schemeClr val="tx2"/>
                </a:solidFill>
              </a:defRPr>
            </a:lvl3pPr>
            <a:lvl4pPr marL="1600200" indent="-228600">
              <a:buClr>
                <a:schemeClr val="accent1"/>
              </a:buClr>
              <a:buFont typeface="Calibri" panose="020F0502020204030204" pitchFamily="34" charset="0"/>
              <a:buChar char="»"/>
              <a:defRPr sz="1800">
                <a:solidFill>
                  <a:schemeClr val="tx2"/>
                </a:solidFill>
              </a:defRPr>
            </a:lvl4pPr>
            <a:lvl5pPr marL="2057400" indent="-228600">
              <a:buClr>
                <a:schemeClr val="accent1"/>
              </a:buClr>
              <a:buFont typeface="Calibri" panose="020F0502020204030204" pitchFamily="34" charset="0"/>
              <a:buChar char="»"/>
              <a:defRPr sz="1800">
                <a:solidFill>
                  <a:schemeClr val="tx2"/>
                </a:solidFill>
              </a:defRPr>
            </a:lvl5pPr>
          </a:lstStyle>
          <a:p>
            <a:pPr lvl="0"/>
            <a:r>
              <a:rPr lang="sv-SE" dirty="0" smtClean="0"/>
              <a:t>Skriv din text, lägg till innehåll eller gör en lista</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9" name="Platshållare för innehåll 2"/>
          <p:cNvSpPr>
            <a:spLocks noGrp="1"/>
          </p:cNvSpPr>
          <p:nvPr>
            <p:ph idx="13" hasCustomPrompt="1"/>
          </p:nvPr>
        </p:nvSpPr>
        <p:spPr>
          <a:xfrm>
            <a:off x="6240464" y="1628776"/>
            <a:ext cx="5472112" cy="4464049"/>
          </a:xfrm>
        </p:spPr>
        <p:txBody>
          <a:bodyPr>
            <a:normAutofit/>
          </a:bodyPr>
          <a:lstStyle>
            <a:lvl1pPr>
              <a:defRPr sz="2400" b="0"/>
            </a:lvl1pPr>
            <a:lvl2pPr marL="685800" indent="-228600">
              <a:buClr>
                <a:schemeClr val="accent1"/>
              </a:buClr>
              <a:buFont typeface="Calibri" panose="020F0502020204030204" pitchFamily="34" charset="0"/>
              <a:buChar char="»"/>
              <a:defRPr sz="2400">
                <a:solidFill>
                  <a:schemeClr val="tx2"/>
                </a:solidFill>
              </a:defRPr>
            </a:lvl2pPr>
            <a:lvl3pPr marL="1143000" indent="-228600">
              <a:buClr>
                <a:schemeClr val="accent1"/>
              </a:buClr>
              <a:buFont typeface="Calibri" panose="020F0502020204030204" pitchFamily="34" charset="0"/>
              <a:buChar char="»"/>
              <a:defRPr sz="2000">
                <a:solidFill>
                  <a:schemeClr val="tx2"/>
                </a:solidFill>
              </a:defRPr>
            </a:lvl3pPr>
            <a:lvl4pPr marL="1600200" indent="-228600">
              <a:buClr>
                <a:schemeClr val="accent1"/>
              </a:buClr>
              <a:buFont typeface="Calibri" panose="020F0502020204030204" pitchFamily="34" charset="0"/>
              <a:buChar char="»"/>
              <a:defRPr sz="1800">
                <a:solidFill>
                  <a:schemeClr val="tx2"/>
                </a:solidFill>
              </a:defRPr>
            </a:lvl4pPr>
            <a:lvl5pPr marL="2057400" indent="-228600">
              <a:buClr>
                <a:schemeClr val="accent1"/>
              </a:buClr>
              <a:buFont typeface="Calibri" panose="020F0502020204030204" pitchFamily="34" charset="0"/>
              <a:buChar char="»"/>
              <a:defRPr sz="1800">
                <a:solidFill>
                  <a:schemeClr val="tx2"/>
                </a:solidFill>
              </a:defRPr>
            </a:lvl5pPr>
          </a:lstStyle>
          <a:p>
            <a:pPr lvl="0"/>
            <a:r>
              <a:rPr lang="sv-SE" dirty="0" smtClean="0"/>
              <a:t>Skriv din text, lägg till innehåll eller gör en lista</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extLst>
      <p:ext uri="{BB962C8B-B14F-4D97-AF65-F5344CB8AC3E}">
        <p14:creationId xmlns:p14="http://schemas.microsoft.com/office/powerpoint/2010/main" val="23704565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Bildobjekt 8"/>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0" y="5857751"/>
            <a:ext cx="12192001" cy="1000249"/>
          </a:xfrm>
          <a:prstGeom prst="rect">
            <a:avLst/>
          </a:prstGeom>
        </p:spPr>
      </p:pic>
      <p:sp>
        <p:nvSpPr>
          <p:cNvPr id="2" name="Platshållare för rubrik 1"/>
          <p:cNvSpPr>
            <a:spLocks noGrp="1"/>
          </p:cNvSpPr>
          <p:nvPr>
            <p:ph type="title"/>
          </p:nvPr>
        </p:nvSpPr>
        <p:spPr>
          <a:xfrm>
            <a:off x="479425" y="368299"/>
            <a:ext cx="11233151" cy="1044575"/>
          </a:xfrm>
          <a:prstGeom prst="rect">
            <a:avLst/>
          </a:prstGeom>
        </p:spPr>
        <p:txBody>
          <a:bodyPr vert="horz" lIns="91440" tIns="45720" rIns="91440" bIns="45720" rtlCol="0" anchor="b">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479426" y="1628775"/>
            <a:ext cx="11233150" cy="4464050"/>
          </a:xfrm>
          <a:prstGeom prst="rect">
            <a:avLst/>
          </a:prstGeom>
        </p:spPr>
        <p:txBody>
          <a:bodyPr vert="horz" lIns="91440" tIns="45720" rIns="91440" bIns="45720" rtlCol="0">
            <a:normAutofit/>
          </a:bodyPr>
          <a:lstStyle/>
          <a:p>
            <a:pPr lvl="0"/>
            <a:r>
              <a:rPr lang="sv-SE" dirty="0" smtClean="0"/>
              <a:t>Skriv din text</a:t>
            </a:r>
          </a:p>
          <a:p>
            <a:pPr lvl="1"/>
            <a:r>
              <a:rPr lang="sv-SE" dirty="0" smtClean="0"/>
              <a:t>Nivå två</a:t>
            </a:r>
          </a:p>
          <a:p>
            <a:pPr lvl="2"/>
            <a:r>
              <a:rPr lang="sv-SE" dirty="0" smtClean="0"/>
              <a:t>Nivå tre</a:t>
            </a:r>
          </a:p>
          <a:p>
            <a:pPr lvl="3"/>
            <a:r>
              <a:rPr lang="sv-SE" dirty="0" smtClean="0"/>
              <a:t>Nivå fyra</a:t>
            </a:r>
          </a:p>
          <a:p>
            <a:pPr lvl="4"/>
            <a:r>
              <a:rPr lang="sv-SE" dirty="0" smtClean="0"/>
              <a:t>Nivå fem</a:t>
            </a:r>
          </a:p>
          <a:p>
            <a:pPr lvl="0"/>
            <a:endParaRPr lang="sv-SE" dirty="0"/>
          </a:p>
        </p:txBody>
      </p:sp>
      <p:sp>
        <p:nvSpPr>
          <p:cNvPr id="6" name="Platshållare för bildnummer 5"/>
          <p:cNvSpPr>
            <a:spLocks noGrp="1"/>
          </p:cNvSpPr>
          <p:nvPr>
            <p:ph type="sldNum" sz="quarter" idx="4"/>
          </p:nvPr>
        </p:nvSpPr>
        <p:spPr>
          <a:xfrm>
            <a:off x="9097348" y="646488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61FF4-2943-4072-B8A5-8D117340A2E4}" type="slidenum">
              <a:rPr lang="sv-SE" smtClean="0"/>
              <a:t>‹#›</a:t>
            </a:fld>
            <a:endParaRPr lang="sv-SE"/>
          </a:p>
        </p:txBody>
      </p:sp>
    </p:spTree>
    <p:extLst>
      <p:ext uri="{BB962C8B-B14F-4D97-AF65-F5344CB8AC3E}">
        <p14:creationId xmlns:p14="http://schemas.microsoft.com/office/powerpoint/2010/main" val="331360224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7" r:id="rId3"/>
    <p:sldLayoutId id="2147483650" r:id="rId4"/>
    <p:sldLayoutId id="2147483654" r:id="rId5"/>
    <p:sldLayoutId id="2147483662" r:id="rId6"/>
    <p:sldLayoutId id="2147483661" r:id="rId7"/>
    <p:sldLayoutId id="2147483663" r:id="rId8"/>
    <p:sldLayoutId id="2147483652" r:id="rId9"/>
    <p:sldLayoutId id="2147483653" r:id="rId10"/>
    <p:sldLayoutId id="2147483656" r:id="rId11"/>
    <p:sldLayoutId id="2147483664" r:id="rId12"/>
    <p:sldLayoutId id="2147483665" r:id="rId13"/>
    <p:sldLayoutId id="2147483666" r:id="rId14"/>
    <p:sldLayoutId id="2147483655" r:id="rId15"/>
    <p:sldLayoutId id="2147483668" r:id="rId16"/>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b="1" kern="1200">
          <a:solidFill>
            <a:schemeClr val="accent1"/>
          </a:solidFill>
          <a:latin typeface="+mn-lt"/>
          <a:ea typeface="+mj-ea"/>
          <a:cs typeface="+mj-cs"/>
        </a:defRPr>
      </a:lvl1pPr>
    </p:titleStyle>
    <p:bodyStyle>
      <a:lvl1pPr marL="342900" indent="-342900" algn="l" defTabSz="914400" rtl="0" eaLnBrk="1" latinLnBrk="0" hangingPunct="1">
        <a:lnSpc>
          <a:spcPct val="90000"/>
        </a:lnSpc>
        <a:spcBef>
          <a:spcPts val="1000"/>
        </a:spcBef>
        <a:buClr>
          <a:schemeClr val="accent1"/>
        </a:buClr>
        <a:buFont typeface="Calibri" panose="020F0502020204030204" pitchFamily="34" charset="0"/>
        <a:buChar char="»"/>
        <a:defRPr sz="2400" kern="1200" baseline="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Calibri" panose="020F050202020403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Calibri" panose="020F050202020403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Calibri" panose="020F050202020403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Calibri" panose="020F050202020403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73" userDrawn="1">
          <p15:clr>
            <a:srgbClr val="F26B43"/>
          </p15:clr>
        </p15:guide>
        <p15:guide id="2" pos="75" userDrawn="1">
          <p15:clr>
            <a:srgbClr val="F26B43"/>
          </p15:clr>
        </p15:guide>
        <p15:guide id="3" pos="7605" userDrawn="1">
          <p15:clr>
            <a:srgbClr val="F26B43"/>
          </p15:clr>
        </p15:guide>
        <p15:guide id="4" orient="horz" pos="4247" userDrawn="1">
          <p15:clr>
            <a:srgbClr val="F26B43"/>
          </p15:clr>
        </p15:guide>
        <p15:guide id="6" pos="7378" userDrawn="1">
          <p15:clr>
            <a:srgbClr val="F26B43"/>
          </p15:clr>
        </p15:guide>
        <p15:guide id="7" orient="horz" pos="890" userDrawn="1">
          <p15:clr>
            <a:srgbClr val="F26B43"/>
          </p15:clr>
        </p15:guide>
        <p15:guide id="8" orient="horz" pos="1026" userDrawn="1">
          <p15:clr>
            <a:srgbClr val="F26B43"/>
          </p15:clr>
        </p15:guide>
        <p15:guide id="9" orient="horz" pos="232" userDrawn="1">
          <p15:clr>
            <a:srgbClr val="F26B43"/>
          </p15:clr>
        </p15:guide>
        <p15:guide id="10" orient="horz" pos="3838" userDrawn="1">
          <p15:clr>
            <a:srgbClr val="F26B43"/>
          </p15:clr>
        </p15:guide>
        <p15:guide id="11" pos="302" userDrawn="1">
          <p15:clr>
            <a:srgbClr val="F26B43"/>
          </p15:clr>
        </p15:guide>
        <p15:guide id="12" pos="3931" userDrawn="1">
          <p15:clr>
            <a:srgbClr val="F26B43"/>
          </p15:clr>
        </p15:guide>
        <p15:guide id="13" pos="3749" userDrawn="1">
          <p15:clr>
            <a:srgbClr val="F26B43"/>
          </p15:clr>
        </p15:guide>
        <p15:guide id="14" pos="2933" userDrawn="1">
          <p15:clr>
            <a:srgbClr val="F26B43"/>
          </p15:clr>
        </p15:guide>
        <p15:guide id="15" pos="311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Strömstads kommun</a:t>
            </a:r>
            <a:endParaRPr lang="sv-SE" dirty="0"/>
          </a:p>
        </p:txBody>
      </p:sp>
      <p:sp>
        <p:nvSpPr>
          <p:cNvPr id="3" name="Underrubrik 2"/>
          <p:cNvSpPr>
            <a:spLocks noGrp="1"/>
          </p:cNvSpPr>
          <p:nvPr>
            <p:ph type="subTitle" idx="1"/>
          </p:nvPr>
        </p:nvSpPr>
        <p:spPr/>
        <p:txBody>
          <a:bodyPr/>
          <a:lstStyle/>
          <a:p>
            <a:r>
              <a:rPr lang="sv-SE" dirty="0" smtClean="0"/>
              <a:t>Drogvaneundersökning 2019</a:t>
            </a:r>
          </a:p>
        </p:txBody>
      </p:sp>
      <p:sp>
        <p:nvSpPr>
          <p:cNvPr id="4" name="Platshållare för text 3"/>
          <p:cNvSpPr>
            <a:spLocks noGrp="1"/>
          </p:cNvSpPr>
          <p:nvPr>
            <p:ph type="body" sz="quarter" idx="13"/>
          </p:nvPr>
        </p:nvSpPr>
        <p:spPr/>
        <p:txBody>
          <a:bodyPr/>
          <a:lstStyle/>
          <a:p>
            <a:endParaRPr lang="sv-SE"/>
          </a:p>
        </p:txBody>
      </p:sp>
      <p:pic>
        <p:nvPicPr>
          <p:cNvPr id="5" name="Bildobjekt 4"/>
          <p:cNvPicPr>
            <a:picLocks noChangeAspect="1"/>
          </p:cNvPicPr>
          <p:nvPr/>
        </p:nvPicPr>
        <p:blipFill>
          <a:blip r:embed="rId2"/>
          <a:stretch>
            <a:fillRect/>
          </a:stretch>
        </p:blipFill>
        <p:spPr>
          <a:xfrm>
            <a:off x="1524000" y="4042739"/>
            <a:ext cx="4339243" cy="1949515"/>
          </a:xfrm>
          <a:prstGeom prst="rect">
            <a:avLst/>
          </a:prstGeom>
        </p:spPr>
      </p:pic>
    </p:spTree>
    <p:extLst>
      <p:ext uri="{BB962C8B-B14F-4D97-AF65-F5344CB8AC3E}">
        <p14:creationId xmlns:p14="http://schemas.microsoft.com/office/powerpoint/2010/main" val="17988006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37702" y="774699"/>
            <a:ext cx="11233151" cy="1044575"/>
          </a:xfrm>
        </p:spPr>
        <p:txBody>
          <a:bodyPr>
            <a:normAutofit/>
          </a:bodyPr>
          <a:lstStyle/>
          <a:p>
            <a:r>
              <a:rPr lang="sv-SE" sz="2800" dirty="0">
                <a:latin typeface="Calibri Light" pitchFamily="34" charset="0"/>
              </a:rPr>
              <a:t>Händer det att du skolkar?</a:t>
            </a:r>
            <a:r>
              <a:rPr lang="sv-SE" dirty="0" smtClean="0">
                <a:latin typeface="Calibri Light" pitchFamily="34" charset="0"/>
              </a:rPr>
              <a:t/>
            </a:r>
            <a:br>
              <a:rPr lang="sv-SE" dirty="0" smtClean="0">
                <a:latin typeface="Calibri Light" pitchFamily="34" charset="0"/>
              </a:rPr>
            </a:br>
            <a:r>
              <a:rPr lang="sv-SE" sz="1400" dirty="0" smtClean="0">
                <a:latin typeface="Calibri Light" pitchFamily="34" charset="0"/>
              </a:rPr>
              <a:t>Gy åk 1-3</a:t>
            </a:r>
            <a:endParaRPr lang="sv-SE" sz="1400" dirty="0">
              <a:latin typeface="Calibri Light" pitchFamily="34" charset="0"/>
            </a:endParaRP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3270886272"/>
              </p:ext>
            </p:extLst>
          </p:nvPr>
        </p:nvGraphicFramePr>
        <p:xfrm>
          <a:off x="1981200" y="1819274"/>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734914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94214" y="433967"/>
            <a:ext cx="7886700" cy="986480"/>
          </a:xfrm>
        </p:spPr>
        <p:txBody>
          <a:bodyPr>
            <a:normAutofit/>
          </a:bodyPr>
          <a:lstStyle/>
          <a:p>
            <a:r>
              <a:rPr lang="sv-SE" sz="2800" dirty="0">
                <a:latin typeface="Calibri Light" pitchFamily="34" charset="0"/>
              </a:rPr>
              <a:t>Har någon att prata med om det som är viktigt</a:t>
            </a:r>
            <a:r>
              <a:rPr lang="sv-SE" dirty="0" smtClean="0">
                <a:latin typeface="Calibri Light" pitchFamily="34" charset="0"/>
              </a:rPr>
              <a:t/>
            </a:r>
            <a:br>
              <a:rPr lang="sv-SE" dirty="0" smtClean="0">
                <a:latin typeface="Calibri Light" pitchFamily="34" charset="0"/>
              </a:rPr>
            </a:br>
            <a:r>
              <a:rPr lang="sv-SE" sz="1400" dirty="0">
                <a:latin typeface="Calibri Light" pitchFamily="34" charset="0"/>
              </a:rPr>
              <a:t>Gy åk 1-3</a:t>
            </a: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912154805"/>
              </p:ext>
            </p:extLst>
          </p:nvPr>
        </p:nvGraphicFramePr>
        <p:xfrm>
          <a:off x="1870364" y="1420446"/>
          <a:ext cx="8534400" cy="49569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542273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94214" y="684284"/>
            <a:ext cx="7886700" cy="986480"/>
          </a:xfrm>
        </p:spPr>
        <p:txBody>
          <a:bodyPr>
            <a:normAutofit/>
          </a:bodyPr>
          <a:lstStyle/>
          <a:p>
            <a:r>
              <a:rPr lang="sv-SE" sz="2800" dirty="0">
                <a:latin typeface="Calibri Light" pitchFamily="34" charset="0"/>
              </a:rPr>
              <a:t>Har någon att prata med om det som är viktigt</a:t>
            </a:r>
            <a:r>
              <a:rPr lang="sv-SE" dirty="0" smtClean="0">
                <a:latin typeface="Calibri Light" pitchFamily="34" charset="0"/>
              </a:rPr>
              <a:t/>
            </a:r>
            <a:br>
              <a:rPr lang="sv-SE" dirty="0" smtClean="0">
                <a:latin typeface="Calibri Light" pitchFamily="34" charset="0"/>
              </a:rPr>
            </a:br>
            <a:r>
              <a:rPr lang="sv-SE" sz="1400" dirty="0">
                <a:latin typeface="Calibri Light" pitchFamily="34" charset="0"/>
              </a:rPr>
              <a:t>Gy åk 1-3</a:t>
            </a: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2763063439"/>
              </p:ext>
            </p:extLst>
          </p:nvPr>
        </p:nvGraphicFramePr>
        <p:xfrm>
          <a:off x="1870364" y="1600201"/>
          <a:ext cx="8534400" cy="4953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07413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981200" y="709375"/>
            <a:ext cx="11233151" cy="1044575"/>
          </a:xfrm>
        </p:spPr>
        <p:txBody>
          <a:bodyPr>
            <a:normAutofit/>
          </a:bodyPr>
          <a:lstStyle/>
          <a:p>
            <a:r>
              <a:rPr lang="sv-SE" b="0" dirty="0" smtClean="0">
                <a:latin typeface="Calibri Light" pitchFamily="34" charset="0"/>
              </a:rPr>
              <a:t>Riskbeteenden</a:t>
            </a:r>
            <a:br>
              <a:rPr lang="sv-SE" b="0" dirty="0" smtClean="0">
                <a:latin typeface="Calibri Light" pitchFamily="34" charset="0"/>
              </a:rPr>
            </a:br>
            <a:endParaRPr lang="sv-SE" sz="1400" b="0" dirty="0">
              <a:latin typeface="Calibri Light" pitchFamily="34" charset="0"/>
            </a:endParaRP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3116535484"/>
              </p:ext>
            </p:extLst>
          </p:nvPr>
        </p:nvGraphicFramePr>
        <p:xfrm>
          <a:off x="1981200" y="175395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788879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chart seriesIdx="0" categoryIdx="0" bldStep="ptInCategory"/>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chart seriesIdx="1" categoryIdx="0" bldStep="ptInCategory"/>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chart seriesIdx="2" categoryIdx="0" bldStep="ptIn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chart seriesIdx="3" categoryIdx="0" bldStep="ptInCategory"/>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chart seriesIdx="4" categoryIdx="0" bldStep="ptInCategory"/>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chart seriesIdx="5" categoryIdx="0" bldStep="ptInCategory"/>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chart seriesIdx="0" categoryIdx="1" bldStep="ptInCategory"/>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graphicEl>
                                              <a:chart seriesIdx="1" categoryIdx="1" bldStep="ptInCategory"/>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graphicEl>
                                              <a:chart seriesIdx="2" categoryIdx="1" bldStep="ptInCategory"/>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graphicEl>
                                              <a:chart seriesIdx="3" categoryIdx="1" bldStep="ptInCategory"/>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graphicEl>
                                              <a:chart seriesIdx="4" categoryIdx="1" bldStep="ptInCategory"/>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
                                            <p:graphicEl>
                                              <a:chart seriesIdx="5" categoryIdx="1" bldStep="ptInCategory"/>
                                            </p:graphic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
                                            <p:graphicEl>
                                              <a:chart seriesIdx="0" categoryIdx="2" bldStep="ptInCategory"/>
                                            </p:graphic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
                                            <p:graphicEl>
                                              <a:chart seriesIdx="1" categoryIdx="2" bldStep="ptInCategory"/>
                                            </p:graphic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
                                            <p:graphicEl>
                                              <a:chart seriesIdx="2" categoryIdx="2" bldStep="ptInCategory"/>
                                            </p:graphic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
                                            <p:graphicEl>
                                              <a:chart seriesIdx="3" categoryIdx="2" bldStep="ptInCategory"/>
                                            </p:graphic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
                                            <p:graphicEl>
                                              <a:chart seriesIdx="4" categoryIdx="2" bldStep="ptInCategory"/>
                                            </p:graphic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
                                            <p:graphicEl>
                                              <a:chart seriesIdx="5" categoryIdx="2" bldStep="ptInCategory"/>
                                            </p:graphic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4">
                                            <p:graphicEl>
                                              <a:chart seriesIdx="0" categoryIdx="3" bldStep="ptInCategory"/>
                                            </p:graphic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4">
                                            <p:graphicEl>
                                              <a:chart seriesIdx="1" categoryIdx="3" bldStep="ptInCategory"/>
                                            </p:graphic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4">
                                            <p:graphicEl>
                                              <a:chart seriesIdx="2" categoryIdx="3" bldStep="ptInCategory"/>
                                            </p:graphic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4">
                                            <p:graphicEl>
                                              <a:chart seriesIdx="3" categoryIdx="3" bldStep="ptInCategory"/>
                                            </p:graphic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4">
                                            <p:graphicEl>
                                              <a:chart seriesIdx="4" categoryIdx="3" bldStep="ptInCategory"/>
                                            </p:graphic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4">
                                            <p:graphicEl>
                                              <a:chart seriesIdx="5" categoryIdx="3" bldStep="ptInCategory"/>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Chart bld="categoryEl"/>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334351" y="245633"/>
            <a:ext cx="11233151" cy="1044575"/>
          </a:xfrm>
        </p:spPr>
        <p:txBody>
          <a:bodyPr>
            <a:normAutofit/>
          </a:bodyPr>
          <a:lstStyle/>
          <a:p>
            <a:r>
              <a:rPr lang="sv-SE" sz="2800" dirty="0" smtClean="0">
                <a:latin typeface="Calibri Light" pitchFamily="34" charset="0"/>
              </a:rPr>
              <a:t>Riskbeteenden</a:t>
            </a:r>
            <a:r>
              <a:rPr lang="sv-SE" sz="3200" dirty="0" smtClean="0">
                <a:latin typeface="Calibri Light" pitchFamily="34" charset="0"/>
              </a:rPr>
              <a:t/>
            </a:r>
            <a:br>
              <a:rPr lang="sv-SE" sz="3200" dirty="0" smtClean="0">
                <a:latin typeface="Calibri Light" pitchFamily="34" charset="0"/>
              </a:rPr>
            </a:br>
            <a:r>
              <a:rPr lang="sv-SE" sz="1400" dirty="0">
                <a:latin typeface="Calibri Light" pitchFamily="34" charset="0"/>
              </a:rPr>
              <a:t>Gy åk 1-3</a:t>
            </a: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1147917688"/>
              </p:ext>
            </p:extLst>
          </p:nvPr>
        </p:nvGraphicFramePr>
        <p:xfrm>
          <a:off x="1993883" y="1290208"/>
          <a:ext cx="8363272" cy="4785395"/>
        </p:xfrm>
        <a:graphic>
          <a:graphicData uri="http://schemas.openxmlformats.org/drawingml/2006/chart">
            <c:chart xmlns:c="http://schemas.openxmlformats.org/drawingml/2006/chart" xmlns:r="http://schemas.openxmlformats.org/officeDocument/2006/relationships" r:id="rId3"/>
          </a:graphicData>
        </a:graphic>
      </p:graphicFrame>
      <p:sp>
        <p:nvSpPr>
          <p:cNvPr id="5" name="Platshållare för sidfot 4"/>
          <p:cNvSpPr>
            <a:spLocks noGrp="1"/>
          </p:cNvSpPr>
          <p:nvPr>
            <p:ph type="ftr" sz="quarter" idx="4294967295"/>
          </p:nvPr>
        </p:nvSpPr>
        <p:spPr/>
        <p:txBody>
          <a:bodyPr/>
          <a:lstStyle/>
          <a:p>
            <a:endParaRPr lang="sv-SE" dirty="0"/>
          </a:p>
        </p:txBody>
      </p:sp>
    </p:spTree>
    <p:extLst>
      <p:ext uri="{BB962C8B-B14F-4D97-AF65-F5344CB8AC3E}">
        <p14:creationId xmlns:p14="http://schemas.microsoft.com/office/powerpoint/2010/main" val="24389516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981200" y="822663"/>
            <a:ext cx="8086237" cy="1044575"/>
          </a:xfrm>
        </p:spPr>
        <p:txBody>
          <a:bodyPr>
            <a:normAutofit/>
          </a:bodyPr>
          <a:lstStyle/>
          <a:p>
            <a:r>
              <a:rPr lang="sv-SE" sz="2800" b="0" dirty="0" smtClean="0">
                <a:latin typeface="Calibri Light" pitchFamily="34" charset="0"/>
              </a:rPr>
              <a:t>Alkoholkonsumtion</a:t>
            </a:r>
            <a:r>
              <a:rPr lang="sv-SE" b="0" dirty="0" smtClean="0">
                <a:latin typeface="Calibri Light" pitchFamily="34" charset="0"/>
              </a:rPr>
              <a:t/>
            </a:r>
            <a:br>
              <a:rPr lang="sv-SE" b="0" dirty="0" smtClean="0">
                <a:latin typeface="Calibri Light" pitchFamily="34" charset="0"/>
              </a:rPr>
            </a:br>
            <a:r>
              <a:rPr lang="sv-SE" sz="1600" b="0" dirty="0">
                <a:latin typeface="Calibri Light" pitchFamily="34" charset="0"/>
              </a:rPr>
              <a:t>Andel elever som druckit alkohol</a:t>
            </a:r>
            <a:endParaRPr lang="sv-SE" sz="1100" b="0" dirty="0">
              <a:latin typeface="Calibri Light" pitchFamily="34" charset="0"/>
            </a:endParaRP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1119591818"/>
              </p:ext>
            </p:extLst>
          </p:nvPr>
        </p:nvGraphicFramePr>
        <p:xfrm>
          <a:off x="1981200" y="1867238"/>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245007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226711" y="767470"/>
            <a:ext cx="7886700" cy="986480"/>
          </a:xfrm>
        </p:spPr>
        <p:txBody>
          <a:bodyPr>
            <a:normAutofit/>
          </a:bodyPr>
          <a:lstStyle/>
          <a:p>
            <a:r>
              <a:rPr lang="sv-SE" sz="2800" dirty="0">
                <a:latin typeface="Calibri Light" pitchFamily="34" charset="0"/>
              </a:rPr>
              <a:t>Alkoholkonsumtion</a:t>
            </a:r>
            <a:r>
              <a:rPr lang="sv-SE" dirty="0" smtClean="0">
                <a:latin typeface="Calibri Light" pitchFamily="34" charset="0"/>
              </a:rPr>
              <a:t/>
            </a:r>
            <a:br>
              <a:rPr lang="sv-SE" dirty="0" smtClean="0">
                <a:latin typeface="Calibri Light" pitchFamily="34" charset="0"/>
              </a:rPr>
            </a:br>
            <a:r>
              <a:rPr lang="sv-SE" sz="1400" dirty="0">
                <a:latin typeface="Calibri Light" pitchFamily="34" charset="0"/>
              </a:rPr>
              <a:t>Gy åk </a:t>
            </a:r>
            <a:r>
              <a:rPr lang="sv-SE" sz="1400" dirty="0" smtClean="0">
                <a:latin typeface="Calibri Light" pitchFamily="34" charset="0"/>
              </a:rPr>
              <a:t>1-3</a:t>
            </a:r>
            <a:endParaRPr lang="sv-SE" sz="1400" dirty="0">
              <a:latin typeface="Calibri Light" pitchFamily="34" charset="0"/>
            </a:endParaRP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3910137688"/>
              </p:ext>
            </p:extLst>
          </p:nvPr>
        </p:nvGraphicFramePr>
        <p:xfrm>
          <a:off x="1981200" y="175395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718038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52650" y="733794"/>
            <a:ext cx="7886700" cy="986480"/>
          </a:xfrm>
        </p:spPr>
        <p:txBody>
          <a:bodyPr>
            <a:normAutofit/>
          </a:bodyPr>
          <a:lstStyle/>
          <a:p>
            <a:r>
              <a:rPr lang="sv-SE" sz="2800" dirty="0" smtClean="0">
                <a:latin typeface="Calibri Light" pitchFamily="34" charset="0"/>
              </a:rPr>
              <a:t>Alkoholkonsumtion</a:t>
            </a:r>
            <a:r>
              <a:rPr lang="sv-SE" dirty="0" smtClean="0">
                <a:latin typeface="Calibri Light" pitchFamily="34" charset="0"/>
              </a:rPr>
              <a:t/>
            </a:r>
            <a:br>
              <a:rPr lang="sv-SE" dirty="0" smtClean="0">
                <a:latin typeface="Calibri Light" pitchFamily="34" charset="0"/>
              </a:rPr>
            </a:br>
            <a:r>
              <a:rPr lang="sv-SE" sz="1400" dirty="0">
                <a:latin typeface="Calibri Light" pitchFamily="34" charset="0"/>
              </a:rPr>
              <a:t>Gy åk </a:t>
            </a:r>
            <a:r>
              <a:rPr lang="sv-SE" sz="1400" dirty="0" smtClean="0">
                <a:latin typeface="Calibri Light" pitchFamily="34" charset="0"/>
              </a:rPr>
              <a:t>1-3</a:t>
            </a:r>
            <a:endParaRPr lang="sv-SE" sz="1400" dirty="0">
              <a:latin typeface="Calibri Light" pitchFamily="34" charset="0"/>
            </a:endParaRP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3585745469"/>
              </p:ext>
            </p:extLst>
          </p:nvPr>
        </p:nvGraphicFramePr>
        <p:xfrm>
          <a:off x="1759131" y="1720274"/>
          <a:ext cx="8856617"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Platshållare för sidfot 4"/>
          <p:cNvSpPr>
            <a:spLocks noGrp="1"/>
          </p:cNvSpPr>
          <p:nvPr>
            <p:ph type="ftr" sz="quarter" idx="4294967295"/>
          </p:nvPr>
        </p:nvSpPr>
        <p:spPr/>
        <p:txBody>
          <a:bodyPr/>
          <a:lstStyle/>
          <a:p>
            <a:endParaRPr lang="sv-SE" dirty="0"/>
          </a:p>
        </p:txBody>
      </p:sp>
    </p:spTree>
    <p:extLst>
      <p:ext uri="{BB962C8B-B14F-4D97-AF65-F5344CB8AC3E}">
        <p14:creationId xmlns:p14="http://schemas.microsoft.com/office/powerpoint/2010/main" val="23483576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52650" y="675667"/>
            <a:ext cx="7886700" cy="986480"/>
          </a:xfrm>
        </p:spPr>
        <p:txBody>
          <a:bodyPr>
            <a:normAutofit/>
          </a:bodyPr>
          <a:lstStyle/>
          <a:p>
            <a:r>
              <a:rPr lang="sv-SE" sz="2800" dirty="0">
                <a:latin typeface="Calibri Light" pitchFamily="34" charset="0"/>
              </a:rPr>
              <a:t>Alkoholkonsumtion</a:t>
            </a:r>
            <a:r>
              <a:rPr lang="sv-SE" dirty="0" smtClean="0">
                <a:latin typeface="Calibri Light" pitchFamily="34" charset="0"/>
              </a:rPr>
              <a:t/>
            </a:r>
            <a:br>
              <a:rPr lang="sv-SE" dirty="0" smtClean="0">
                <a:latin typeface="Calibri Light" pitchFamily="34" charset="0"/>
              </a:rPr>
            </a:br>
            <a:r>
              <a:rPr lang="sv-SE" sz="1400" dirty="0">
                <a:latin typeface="Calibri Light" pitchFamily="34" charset="0"/>
              </a:rPr>
              <a:t>Gy åk 1-3</a:t>
            </a: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2024946175"/>
              </p:ext>
            </p:extLst>
          </p:nvPr>
        </p:nvGraphicFramePr>
        <p:xfrm>
          <a:off x="1981200" y="175395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881553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ubrik 1"/>
          <p:cNvSpPr>
            <a:spLocks noGrp="1"/>
          </p:cNvSpPr>
          <p:nvPr>
            <p:ph type="title"/>
          </p:nvPr>
        </p:nvSpPr>
        <p:spPr>
          <a:xfrm>
            <a:off x="1981200" y="317548"/>
            <a:ext cx="8229600" cy="1354137"/>
          </a:xfrm>
        </p:spPr>
        <p:txBody>
          <a:bodyPr>
            <a:normAutofit/>
          </a:bodyPr>
          <a:lstStyle/>
          <a:p>
            <a:r>
              <a:rPr lang="sv-SE" sz="2800" dirty="0">
                <a:latin typeface="Calibri Light" pitchFamily="34" charset="0"/>
              </a:rPr>
              <a:t>Var får du vanligtvis din alkohol ifrån?</a:t>
            </a:r>
            <a:r>
              <a:rPr lang="sv-SE" sz="3600" dirty="0">
                <a:latin typeface="Calibri Light" pitchFamily="34" charset="0"/>
              </a:rPr>
              <a:t/>
            </a:r>
            <a:br>
              <a:rPr lang="sv-SE" sz="3600" dirty="0">
                <a:latin typeface="Calibri Light" pitchFamily="34" charset="0"/>
              </a:rPr>
            </a:br>
            <a:r>
              <a:rPr lang="sv-SE" sz="1400" dirty="0">
                <a:latin typeface="Calibri Light" pitchFamily="34" charset="0"/>
              </a:rPr>
              <a:t>Gy åk 1-3</a:t>
            </a:r>
          </a:p>
        </p:txBody>
      </p:sp>
      <p:graphicFrame>
        <p:nvGraphicFramePr>
          <p:cNvPr id="7" name="Platshållare för innehåll 3"/>
          <p:cNvGraphicFramePr>
            <a:graphicFrameLocks noGrp="1"/>
          </p:cNvGraphicFramePr>
          <p:nvPr>
            <p:ph idx="1"/>
            <p:extLst>
              <p:ext uri="{D42A27DB-BD31-4B8C-83A1-F6EECF244321}">
                <p14:modId xmlns:p14="http://schemas.microsoft.com/office/powerpoint/2010/main" val="458404557"/>
              </p:ext>
            </p:extLst>
          </p:nvPr>
        </p:nvGraphicFramePr>
        <p:xfrm>
          <a:off x="1981200" y="1671685"/>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ruta 6"/>
          <p:cNvSpPr txBox="1">
            <a:spLocks noChangeArrowheads="1"/>
          </p:cNvSpPr>
          <p:nvPr/>
        </p:nvSpPr>
        <p:spPr bwMode="auto">
          <a:xfrm>
            <a:off x="896875" y="5766761"/>
            <a:ext cx="2168649" cy="430887"/>
          </a:xfrm>
          <a:prstGeom prst="rect">
            <a:avLst/>
          </a:prstGeom>
          <a:noFill/>
          <a:ln w="9525">
            <a:noFill/>
            <a:miter lim="800000"/>
            <a:headEnd/>
            <a:tailEnd/>
          </a:ln>
        </p:spPr>
        <p:txBody>
          <a:bodyPr wrap="square">
            <a:spAutoFit/>
          </a:bodyPr>
          <a:lstStyle/>
          <a:p>
            <a:r>
              <a:rPr lang="sv-SE" sz="1100" i="1" dirty="0">
                <a:latin typeface="Calibri Light" pitchFamily="34" charset="0"/>
              </a:rPr>
              <a:t>Frågan ställdes endast till de elever som uppger att de druckit alkohol</a:t>
            </a:r>
          </a:p>
        </p:txBody>
      </p:sp>
    </p:spTree>
    <p:extLst>
      <p:ext uri="{BB962C8B-B14F-4D97-AF65-F5344CB8AC3E}">
        <p14:creationId xmlns:p14="http://schemas.microsoft.com/office/powerpoint/2010/main" val="4574973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52650" y="837876"/>
            <a:ext cx="7886700" cy="986480"/>
          </a:xfrm>
        </p:spPr>
        <p:txBody>
          <a:bodyPr>
            <a:normAutofit/>
          </a:bodyPr>
          <a:lstStyle/>
          <a:p>
            <a:r>
              <a:rPr lang="sv-SE" sz="2800" dirty="0">
                <a:latin typeface="Calibri Light" pitchFamily="34" charset="0"/>
              </a:rPr>
              <a:t>Hur mår du rent allmänt?</a:t>
            </a:r>
            <a:r>
              <a:rPr lang="sv-SE" dirty="0" smtClean="0">
                <a:solidFill>
                  <a:srgbClr val="FF0000"/>
                </a:solidFill>
                <a:latin typeface="Calibri Light" pitchFamily="34" charset="0"/>
              </a:rPr>
              <a:t/>
            </a:r>
            <a:br>
              <a:rPr lang="sv-SE" dirty="0" smtClean="0">
                <a:solidFill>
                  <a:srgbClr val="FF0000"/>
                </a:solidFill>
                <a:latin typeface="Calibri Light" pitchFamily="34" charset="0"/>
              </a:rPr>
            </a:br>
            <a:r>
              <a:rPr lang="sv-SE" sz="1400" dirty="0">
                <a:latin typeface="Calibri Light" pitchFamily="34" charset="0"/>
              </a:rPr>
              <a:t>Gy åk </a:t>
            </a:r>
            <a:r>
              <a:rPr lang="sv-SE" sz="1400" dirty="0" smtClean="0">
                <a:latin typeface="Calibri Light" pitchFamily="34" charset="0"/>
              </a:rPr>
              <a:t>1-3</a:t>
            </a:r>
            <a:endParaRPr lang="sv-SE" sz="1400" dirty="0">
              <a:latin typeface="Calibri Light" pitchFamily="34" charset="0"/>
            </a:endParaRP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851869357"/>
              </p:ext>
            </p:extLst>
          </p:nvPr>
        </p:nvGraphicFramePr>
        <p:xfrm>
          <a:off x="1981200" y="175395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04980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333382" y="641838"/>
            <a:ext cx="11233151" cy="1044575"/>
          </a:xfrm>
        </p:spPr>
        <p:txBody>
          <a:bodyPr>
            <a:normAutofit/>
          </a:bodyPr>
          <a:lstStyle/>
          <a:p>
            <a:r>
              <a:rPr lang="sv-SE" sz="2800" dirty="0" smtClean="0">
                <a:latin typeface="Calibri Light" pitchFamily="34" charset="0"/>
              </a:rPr>
              <a:t>Trafikfrågor</a:t>
            </a:r>
            <a:r>
              <a:rPr lang="sv-SE" dirty="0" smtClean="0">
                <a:latin typeface="Calibri Light" pitchFamily="34" charset="0"/>
              </a:rPr>
              <a:t/>
            </a:r>
            <a:br>
              <a:rPr lang="sv-SE" dirty="0" smtClean="0">
                <a:latin typeface="Calibri Light" pitchFamily="34" charset="0"/>
              </a:rPr>
            </a:br>
            <a:r>
              <a:rPr lang="sv-SE" sz="1400" dirty="0">
                <a:latin typeface="Calibri Light" pitchFamily="34" charset="0"/>
              </a:rPr>
              <a:t>Gy åk </a:t>
            </a:r>
            <a:r>
              <a:rPr lang="sv-SE" sz="1400" dirty="0" smtClean="0">
                <a:latin typeface="Calibri Light" pitchFamily="34" charset="0"/>
              </a:rPr>
              <a:t>1-3</a:t>
            </a:r>
            <a:endParaRPr lang="sv-SE" sz="3600" dirty="0">
              <a:latin typeface="Calibri Light" pitchFamily="34" charset="0"/>
            </a:endParaRP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2263221054"/>
              </p:ext>
            </p:extLst>
          </p:nvPr>
        </p:nvGraphicFramePr>
        <p:xfrm>
          <a:off x="1911350" y="1593212"/>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191613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333382" y="641838"/>
            <a:ext cx="11233151" cy="1044575"/>
          </a:xfrm>
        </p:spPr>
        <p:txBody>
          <a:bodyPr>
            <a:normAutofit/>
          </a:bodyPr>
          <a:lstStyle/>
          <a:p>
            <a:r>
              <a:rPr lang="sv-SE" sz="2800" dirty="0" smtClean="0">
                <a:latin typeface="Calibri Light" pitchFamily="34" charset="0"/>
              </a:rPr>
              <a:t>Trafikfrågor</a:t>
            </a:r>
            <a:r>
              <a:rPr lang="sv-SE" dirty="0" smtClean="0">
                <a:latin typeface="Calibri Light" pitchFamily="34" charset="0"/>
              </a:rPr>
              <a:t/>
            </a:r>
            <a:br>
              <a:rPr lang="sv-SE" dirty="0" smtClean="0">
                <a:latin typeface="Calibri Light" pitchFamily="34" charset="0"/>
              </a:rPr>
            </a:br>
            <a:r>
              <a:rPr lang="sv-SE" sz="1400" dirty="0">
                <a:latin typeface="Calibri Light" pitchFamily="34" charset="0"/>
              </a:rPr>
              <a:t>Gy åk </a:t>
            </a:r>
            <a:r>
              <a:rPr lang="sv-SE" sz="1400" dirty="0" smtClean="0">
                <a:latin typeface="Calibri Light" pitchFamily="34" charset="0"/>
              </a:rPr>
              <a:t>1-3</a:t>
            </a:r>
            <a:endParaRPr lang="sv-SE" sz="3600" dirty="0">
              <a:latin typeface="Calibri Light" pitchFamily="34" charset="0"/>
            </a:endParaRP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1325902555"/>
              </p:ext>
            </p:extLst>
          </p:nvPr>
        </p:nvGraphicFramePr>
        <p:xfrm>
          <a:off x="1911350" y="1593212"/>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465510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28472" y="658053"/>
            <a:ext cx="11233151" cy="1044575"/>
          </a:xfrm>
        </p:spPr>
        <p:txBody>
          <a:bodyPr>
            <a:normAutofit/>
          </a:bodyPr>
          <a:lstStyle/>
          <a:p>
            <a:r>
              <a:rPr lang="sv-SE" sz="2800" dirty="0" smtClean="0">
                <a:latin typeface="Calibri Light" pitchFamily="34" charset="0"/>
              </a:rPr>
              <a:t>Trafikfrågor</a:t>
            </a:r>
            <a:r>
              <a:rPr lang="sv-SE" dirty="0" smtClean="0">
                <a:latin typeface="Calibri Light" pitchFamily="34" charset="0"/>
              </a:rPr>
              <a:t/>
            </a:r>
            <a:br>
              <a:rPr lang="sv-SE" dirty="0" smtClean="0">
                <a:latin typeface="Calibri Light" pitchFamily="34" charset="0"/>
              </a:rPr>
            </a:br>
            <a:r>
              <a:rPr lang="sv-SE" sz="1400" dirty="0">
                <a:latin typeface="Calibri Light" pitchFamily="34" charset="0"/>
              </a:rPr>
              <a:t>Gy åk 1-3</a:t>
            </a: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3594257213"/>
              </p:ext>
            </p:extLst>
          </p:nvPr>
        </p:nvGraphicFramePr>
        <p:xfrm>
          <a:off x="1508369" y="1702628"/>
          <a:ext cx="9331569"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1608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428868" y="833517"/>
            <a:ext cx="7886700" cy="986480"/>
          </a:xfrm>
        </p:spPr>
        <p:txBody>
          <a:bodyPr>
            <a:normAutofit/>
          </a:bodyPr>
          <a:lstStyle/>
          <a:p>
            <a:r>
              <a:rPr lang="sv-SE" sz="2800" dirty="0" smtClean="0">
                <a:latin typeface="Calibri Light" panose="020F0302020204030204" pitchFamily="34" charset="0"/>
                <a:cs typeface="Calibri Light" panose="020F0302020204030204" pitchFamily="34" charset="0"/>
              </a:rPr>
              <a:t>Restriktivitet hos föräldrar</a:t>
            </a:r>
            <a:r>
              <a:rPr lang="sv-SE" dirty="0" smtClean="0">
                <a:latin typeface="Calibri Light" panose="020F0302020204030204" pitchFamily="34" charset="0"/>
                <a:cs typeface="Calibri Light" panose="020F0302020204030204" pitchFamily="34" charset="0"/>
              </a:rPr>
              <a:t/>
            </a:r>
            <a:br>
              <a:rPr lang="sv-SE" dirty="0" smtClean="0">
                <a:latin typeface="Calibri Light" panose="020F0302020204030204" pitchFamily="34" charset="0"/>
                <a:cs typeface="Calibri Light" panose="020F0302020204030204" pitchFamily="34" charset="0"/>
              </a:rPr>
            </a:br>
            <a:r>
              <a:rPr lang="sv-SE" sz="1600" dirty="0">
                <a:latin typeface="Calibri Light" panose="020F0302020204030204" pitchFamily="34" charset="0"/>
                <a:cs typeface="Calibri Light" panose="020F0302020204030204" pitchFamily="34" charset="0"/>
              </a:rPr>
              <a:t>Gy åk </a:t>
            </a:r>
            <a:r>
              <a:rPr lang="sv-SE" sz="1600" dirty="0" smtClean="0">
                <a:latin typeface="Calibri Light" panose="020F0302020204030204" pitchFamily="34" charset="0"/>
                <a:cs typeface="Calibri Light" panose="020F0302020204030204" pitchFamily="34" charset="0"/>
              </a:rPr>
              <a:t>1-3</a:t>
            </a:r>
            <a:endParaRPr lang="sv-SE" sz="1600" dirty="0">
              <a:latin typeface="Calibri Light" panose="020F0302020204030204" pitchFamily="34" charset="0"/>
              <a:cs typeface="Calibri Light" panose="020F0302020204030204" pitchFamily="34" charset="0"/>
            </a:endParaRP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3489858908"/>
              </p:ext>
            </p:extLst>
          </p:nvPr>
        </p:nvGraphicFramePr>
        <p:xfrm>
          <a:off x="1904284" y="1819997"/>
          <a:ext cx="8411284" cy="46225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648973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428868" y="833517"/>
            <a:ext cx="7886700" cy="986480"/>
          </a:xfrm>
        </p:spPr>
        <p:txBody>
          <a:bodyPr>
            <a:normAutofit/>
          </a:bodyPr>
          <a:lstStyle/>
          <a:p>
            <a:r>
              <a:rPr lang="sv-SE" sz="2800" dirty="0" smtClean="0">
                <a:latin typeface="Calibri Light" panose="020F0302020204030204" pitchFamily="34" charset="0"/>
                <a:cs typeface="Calibri Light" panose="020F0302020204030204" pitchFamily="34" charset="0"/>
              </a:rPr>
              <a:t>Restriktivitet hos föräldrar</a:t>
            </a:r>
            <a:r>
              <a:rPr lang="sv-SE" dirty="0" smtClean="0">
                <a:latin typeface="Calibri Light" panose="020F0302020204030204" pitchFamily="34" charset="0"/>
                <a:cs typeface="Calibri Light" panose="020F0302020204030204" pitchFamily="34" charset="0"/>
              </a:rPr>
              <a:t/>
            </a:r>
            <a:br>
              <a:rPr lang="sv-SE" dirty="0" smtClean="0">
                <a:latin typeface="Calibri Light" panose="020F0302020204030204" pitchFamily="34" charset="0"/>
                <a:cs typeface="Calibri Light" panose="020F0302020204030204" pitchFamily="34" charset="0"/>
              </a:rPr>
            </a:br>
            <a:r>
              <a:rPr lang="sv-SE" sz="1600" dirty="0">
                <a:latin typeface="Calibri Light" panose="020F0302020204030204" pitchFamily="34" charset="0"/>
                <a:cs typeface="Calibri Light" panose="020F0302020204030204" pitchFamily="34" charset="0"/>
              </a:rPr>
              <a:t>Gy åk </a:t>
            </a:r>
            <a:r>
              <a:rPr lang="sv-SE" sz="1600" dirty="0" smtClean="0">
                <a:latin typeface="Calibri Light" panose="020F0302020204030204" pitchFamily="34" charset="0"/>
                <a:cs typeface="Calibri Light" panose="020F0302020204030204" pitchFamily="34" charset="0"/>
              </a:rPr>
              <a:t>1-3 Elever under 18 år</a:t>
            </a:r>
            <a:endParaRPr lang="sv-SE" sz="1600" dirty="0">
              <a:latin typeface="Calibri Light" panose="020F0302020204030204" pitchFamily="34" charset="0"/>
              <a:cs typeface="Calibri Light" panose="020F0302020204030204" pitchFamily="34" charset="0"/>
            </a:endParaRP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3953304594"/>
              </p:ext>
            </p:extLst>
          </p:nvPr>
        </p:nvGraphicFramePr>
        <p:xfrm>
          <a:off x="1904284" y="1819997"/>
          <a:ext cx="8411284" cy="46225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477261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3"/>
          <p:cNvGraphicFramePr>
            <a:graphicFrameLocks noGrp="1"/>
          </p:cNvGraphicFramePr>
          <p:nvPr>
            <p:ph idx="1"/>
            <p:extLst>
              <p:ext uri="{D42A27DB-BD31-4B8C-83A1-F6EECF244321}">
                <p14:modId xmlns:p14="http://schemas.microsoft.com/office/powerpoint/2010/main" val="4020664689"/>
              </p:ext>
            </p:extLst>
          </p:nvPr>
        </p:nvGraphicFramePr>
        <p:xfrm>
          <a:off x="1981200" y="1663485"/>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11" name="Rubrik 1"/>
          <p:cNvSpPr>
            <a:spLocks noGrp="1"/>
          </p:cNvSpPr>
          <p:nvPr>
            <p:ph type="title"/>
          </p:nvPr>
        </p:nvSpPr>
        <p:spPr>
          <a:xfrm>
            <a:off x="2301631" y="809654"/>
            <a:ext cx="8229600" cy="1143000"/>
          </a:xfrm>
        </p:spPr>
        <p:txBody>
          <a:bodyPr>
            <a:normAutofit/>
          </a:bodyPr>
          <a:lstStyle/>
          <a:p>
            <a:r>
              <a:rPr lang="sv-SE" sz="2800" dirty="0" smtClean="0">
                <a:latin typeface="Calibri Light" pitchFamily="34" charset="0"/>
              </a:rPr>
              <a:t>Tobaksvanor</a:t>
            </a:r>
            <a:r>
              <a:rPr lang="sv-SE" dirty="0" smtClean="0">
                <a:latin typeface="Calibri Light" pitchFamily="34" charset="0"/>
              </a:rPr>
              <a:t/>
            </a:r>
            <a:br>
              <a:rPr lang="sv-SE" dirty="0" smtClean="0">
                <a:latin typeface="Calibri Light" pitchFamily="34" charset="0"/>
              </a:rPr>
            </a:br>
            <a:r>
              <a:rPr lang="sv-SE" sz="1400" dirty="0" smtClean="0">
                <a:latin typeface="Calibri Light" pitchFamily="34" charset="0"/>
              </a:rPr>
              <a:t>Gy åk 1-3</a:t>
            </a:r>
            <a:r>
              <a:rPr lang="sv-SE" sz="1800" b="0" dirty="0">
                <a:latin typeface="Calibri Light" pitchFamily="34" charset="0"/>
              </a:rPr>
              <a:t/>
            </a:r>
            <a:br>
              <a:rPr lang="sv-SE" sz="1800" b="0" dirty="0">
                <a:latin typeface="Calibri Light" pitchFamily="34" charset="0"/>
              </a:rPr>
            </a:br>
            <a:endParaRPr lang="sv-SE" sz="1800" b="0" dirty="0">
              <a:latin typeface="Calibri Light" pitchFamily="34" charset="0"/>
            </a:endParaRPr>
          </a:p>
        </p:txBody>
      </p:sp>
    </p:spTree>
    <p:extLst>
      <p:ext uri="{BB962C8B-B14F-4D97-AF65-F5344CB8AC3E}">
        <p14:creationId xmlns:p14="http://schemas.microsoft.com/office/powerpoint/2010/main" val="38012607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chart seriesIdx="1"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chart seriesIdx="2"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chart seriesIdx="3"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Chart bld="series"/>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52650" y="758617"/>
            <a:ext cx="7886700" cy="986480"/>
          </a:xfrm>
        </p:spPr>
        <p:txBody>
          <a:bodyPr>
            <a:normAutofit/>
          </a:bodyPr>
          <a:lstStyle/>
          <a:p>
            <a:r>
              <a:rPr lang="sv-SE" sz="2800" dirty="0" smtClean="0">
                <a:latin typeface="Calibri Light" pitchFamily="34" charset="0"/>
              </a:rPr>
              <a:t>Rökning</a:t>
            </a:r>
            <a:r>
              <a:rPr lang="sv-SE" dirty="0" smtClean="0">
                <a:latin typeface="Calibri Light" pitchFamily="34" charset="0"/>
              </a:rPr>
              <a:t/>
            </a:r>
            <a:br>
              <a:rPr lang="sv-SE" dirty="0" smtClean="0">
                <a:latin typeface="Calibri Light" pitchFamily="34" charset="0"/>
              </a:rPr>
            </a:br>
            <a:r>
              <a:rPr lang="sv-SE" sz="1400" dirty="0">
                <a:latin typeface="Calibri Light" pitchFamily="34" charset="0"/>
              </a:rPr>
              <a:t>Gy åk 1-3</a:t>
            </a: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3400495868"/>
              </p:ext>
            </p:extLst>
          </p:nvPr>
        </p:nvGraphicFramePr>
        <p:xfrm>
          <a:off x="1981200" y="1600201"/>
          <a:ext cx="874776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673908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52650" y="758617"/>
            <a:ext cx="7886700" cy="986480"/>
          </a:xfrm>
        </p:spPr>
        <p:txBody>
          <a:bodyPr>
            <a:normAutofit/>
          </a:bodyPr>
          <a:lstStyle/>
          <a:p>
            <a:r>
              <a:rPr lang="sv-SE" sz="2800" dirty="0" smtClean="0">
                <a:latin typeface="Calibri Light" pitchFamily="34" charset="0"/>
              </a:rPr>
              <a:t>Snusning</a:t>
            </a:r>
            <a:r>
              <a:rPr lang="sv-SE" dirty="0" smtClean="0">
                <a:latin typeface="Calibri Light" pitchFamily="34" charset="0"/>
              </a:rPr>
              <a:t/>
            </a:r>
            <a:br>
              <a:rPr lang="sv-SE" dirty="0" smtClean="0">
                <a:latin typeface="Calibri Light" pitchFamily="34" charset="0"/>
              </a:rPr>
            </a:br>
            <a:r>
              <a:rPr lang="sv-SE" sz="1400" dirty="0">
                <a:latin typeface="Calibri Light" pitchFamily="34" charset="0"/>
              </a:rPr>
              <a:t>Gy åk 1-3</a:t>
            </a: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2147860952"/>
              </p:ext>
            </p:extLst>
          </p:nvPr>
        </p:nvGraphicFramePr>
        <p:xfrm>
          <a:off x="1598022" y="1626326"/>
          <a:ext cx="9435738"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280532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297722" y="692931"/>
            <a:ext cx="7799755" cy="1044575"/>
          </a:xfrm>
        </p:spPr>
        <p:txBody>
          <a:bodyPr>
            <a:normAutofit/>
          </a:bodyPr>
          <a:lstStyle/>
          <a:p>
            <a:r>
              <a:rPr lang="sv-SE" sz="2000" b="0" dirty="0"/>
              <a:t>Har du någon gång använt receptbelagda läkemedel (sömnmedel, lugnande läkemedel, smärtstillande m.m.) UTAN läkarordination?</a:t>
            </a:r>
            <a:r>
              <a:rPr lang="sv-SE" sz="2000" b="0" dirty="0">
                <a:latin typeface="Calibri Light" pitchFamily="34" charset="0"/>
              </a:rPr>
              <a:t/>
            </a:r>
            <a:br>
              <a:rPr lang="sv-SE" sz="2000" b="0" dirty="0">
                <a:latin typeface="Calibri Light" pitchFamily="34" charset="0"/>
              </a:rPr>
            </a:br>
            <a:r>
              <a:rPr lang="sv-SE" sz="1400" dirty="0" smtClean="0">
                <a:latin typeface="Calibri Light" pitchFamily="34" charset="0"/>
              </a:rPr>
              <a:t>Gy åk 1-3</a:t>
            </a:r>
            <a:endParaRPr lang="sv-SE" sz="1800" dirty="0">
              <a:latin typeface="Calibri Light" pitchFamily="34" charset="0"/>
            </a:endParaRP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176369672"/>
              </p:ext>
            </p:extLst>
          </p:nvPr>
        </p:nvGraphicFramePr>
        <p:xfrm>
          <a:off x="1973385" y="1737506"/>
          <a:ext cx="8229600" cy="44801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71511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355118" y="846939"/>
            <a:ext cx="11233151" cy="1044575"/>
          </a:xfrm>
        </p:spPr>
        <p:txBody>
          <a:bodyPr>
            <a:normAutofit/>
          </a:bodyPr>
          <a:lstStyle/>
          <a:p>
            <a:r>
              <a:rPr lang="sv-SE" sz="2800" dirty="0" smtClean="0">
                <a:latin typeface="Calibri Light" pitchFamily="34" charset="0"/>
              </a:rPr>
              <a:t>Narkotika</a:t>
            </a:r>
            <a:r>
              <a:rPr lang="sv-SE" b="0" dirty="0" smtClean="0">
                <a:latin typeface="Calibri Light" pitchFamily="34" charset="0"/>
              </a:rPr>
              <a:t/>
            </a:r>
            <a:br>
              <a:rPr lang="sv-SE" b="0" dirty="0" smtClean="0">
                <a:latin typeface="Calibri Light" pitchFamily="34" charset="0"/>
              </a:rPr>
            </a:br>
            <a:r>
              <a:rPr lang="sv-SE" sz="1400" dirty="0" smtClean="0">
                <a:latin typeface="Calibri Light" pitchFamily="34" charset="0"/>
              </a:rPr>
              <a:t>Gy åk 1-3</a:t>
            </a:r>
            <a:endParaRPr lang="sv-SE" sz="1400" dirty="0">
              <a:latin typeface="Calibri Light" pitchFamily="34" charset="0"/>
            </a:endParaRP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3977438861"/>
              </p:ext>
            </p:extLst>
          </p:nvPr>
        </p:nvGraphicFramePr>
        <p:xfrm>
          <a:off x="1981200" y="1891514"/>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915463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52650" y="767470"/>
            <a:ext cx="7886700" cy="986480"/>
          </a:xfrm>
        </p:spPr>
        <p:txBody>
          <a:bodyPr>
            <a:normAutofit/>
          </a:bodyPr>
          <a:lstStyle/>
          <a:p>
            <a:r>
              <a:rPr lang="sv-SE" sz="2800" dirty="0">
                <a:latin typeface="Calibri Light" pitchFamily="34" charset="0"/>
              </a:rPr>
              <a:t>Hur mår du rent allmänt?</a:t>
            </a:r>
            <a:r>
              <a:rPr lang="sv-SE" b="0" dirty="0" smtClean="0">
                <a:latin typeface="Calibri Light" pitchFamily="34" charset="0"/>
              </a:rPr>
              <a:t/>
            </a:r>
            <a:br>
              <a:rPr lang="sv-SE" b="0" dirty="0" smtClean="0">
                <a:latin typeface="Calibri Light" pitchFamily="34" charset="0"/>
              </a:rPr>
            </a:br>
            <a:r>
              <a:rPr lang="sv-SE" sz="1400" dirty="0">
                <a:latin typeface="Calibri Light" pitchFamily="34" charset="0"/>
              </a:rPr>
              <a:t>Gy åk 1-3</a:t>
            </a: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2686056543"/>
              </p:ext>
            </p:extLst>
          </p:nvPr>
        </p:nvGraphicFramePr>
        <p:xfrm>
          <a:off x="1981200" y="175395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650506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52650" y="767470"/>
            <a:ext cx="7886700" cy="986480"/>
          </a:xfrm>
        </p:spPr>
        <p:txBody>
          <a:bodyPr>
            <a:normAutofit/>
          </a:bodyPr>
          <a:lstStyle/>
          <a:p>
            <a:r>
              <a:rPr lang="sv-SE" sz="2800" dirty="0">
                <a:latin typeface="Calibri Light" pitchFamily="34" charset="0"/>
              </a:rPr>
              <a:t>Narkotika</a:t>
            </a:r>
            <a:r>
              <a:rPr lang="sv-SE" dirty="0" smtClean="0">
                <a:latin typeface="Calibri Light" pitchFamily="34" charset="0"/>
              </a:rPr>
              <a:t/>
            </a:r>
            <a:br>
              <a:rPr lang="sv-SE" dirty="0" smtClean="0">
                <a:latin typeface="Calibri Light" pitchFamily="34" charset="0"/>
              </a:rPr>
            </a:br>
            <a:r>
              <a:rPr lang="sv-SE" sz="1400" dirty="0">
                <a:latin typeface="Calibri Light" pitchFamily="34" charset="0"/>
              </a:rPr>
              <a:t>Gy åk 1-3</a:t>
            </a: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4131435851"/>
              </p:ext>
            </p:extLst>
          </p:nvPr>
        </p:nvGraphicFramePr>
        <p:xfrm>
          <a:off x="1981200" y="175395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481384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ubrik 1"/>
          <p:cNvSpPr>
            <a:spLocks noGrp="1"/>
          </p:cNvSpPr>
          <p:nvPr>
            <p:ph type="title"/>
          </p:nvPr>
        </p:nvSpPr>
        <p:spPr>
          <a:xfrm>
            <a:off x="1981200" y="538956"/>
            <a:ext cx="8229600" cy="1354137"/>
          </a:xfrm>
        </p:spPr>
        <p:txBody>
          <a:bodyPr/>
          <a:lstStyle/>
          <a:p>
            <a:pPr eaLnBrk="1" hangingPunct="1"/>
            <a:r>
              <a:rPr lang="sv-SE" sz="2800" dirty="0">
                <a:latin typeface="Calibri Light" pitchFamily="34" charset="0"/>
              </a:rPr>
              <a:t>Samband mellan alkohol och narkotika</a:t>
            </a:r>
            <a:r>
              <a:rPr lang="sv-SE" dirty="0">
                <a:latin typeface="Calibri Light" pitchFamily="34" charset="0"/>
              </a:rPr>
              <a:t/>
            </a:r>
            <a:br>
              <a:rPr lang="sv-SE" dirty="0">
                <a:latin typeface="Calibri Light" pitchFamily="34" charset="0"/>
              </a:rPr>
            </a:br>
            <a:r>
              <a:rPr lang="sv-SE" sz="1600" dirty="0">
                <a:latin typeface="Calibri Light" pitchFamily="34" charset="0"/>
              </a:rPr>
              <a:t>Gy åk 1-3</a:t>
            </a:r>
          </a:p>
        </p:txBody>
      </p:sp>
      <p:graphicFrame>
        <p:nvGraphicFramePr>
          <p:cNvPr id="9" name="Platshållare för innehåll 3"/>
          <p:cNvGraphicFramePr>
            <a:graphicFrameLocks noGrp="1"/>
          </p:cNvGraphicFramePr>
          <p:nvPr>
            <p:ph idx="1"/>
            <p:extLst>
              <p:ext uri="{D42A27DB-BD31-4B8C-83A1-F6EECF244321}">
                <p14:modId xmlns:p14="http://schemas.microsoft.com/office/powerpoint/2010/main" val="1754753507"/>
              </p:ext>
            </p:extLst>
          </p:nvPr>
        </p:nvGraphicFramePr>
        <p:xfrm>
          <a:off x="1981200" y="1923882"/>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29702" name="textruta 6"/>
          <p:cNvSpPr txBox="1">
            <a:spLocks noChangeArrowheads="1"/>
          </p:cNvSpPr>
          <p:nvPr/>
        </p:nvSpPr>
        <p:spPr bwMode="auto">
          <a:xfrm>
            <a:off x="6888163" y="5373688"/>
            <a:ext cx="360362" cy="368300"/>
          </a:xfrm>
          <a:prstGeom prst="rect">
            <a:avLst/>
          </a:prstGeom>
          <a:noFill/>
          <a:ln w="9525">
            <a:noFill/>
            <a:miter lim="800000"/>
            <a:headEnd/>
            <a:tailEnd/>
          </a:ln>
        </p:spPr>
        <p:txBody>
          <a:bodyPr>
            <a:spAutoFit/>
          </a:bodyPr>
          <a:lstStyle/>
          <a:p>
            <a:r>
              <a:rPr lang="sv-SE">
                <a:latin typeface="Calibri" pitchFamily="34" charset="0"/>
              </a:rPr>
              <a:t> </a:t>
            </a:r>
          </a:p>
        </p:txBody>
      </p:sp>
    </p:spTree>
    <p:extLst>
      <p:ext uri="{BB962C8B-B14F-4D97-AF65-F5344CB8AC3E}">
        <p14:creationId xmlns:p14="http://schemas.microsoft.com/office/powerpoint/2010/main" val="6427046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ubrik 1"/>
          <p:cNvSpPr>
            <a:spLocks noGrp="1"/>
          </p:cNvSpPr>
          <p:nvPr>
            <p:ph type="title"/>
          </p:nvPr>
        </p:nvSpPr>
        <p:spPr>
          <a:xfrm>
            <a:off x="1884711" y="569745"/>
            <a:ext cx="8229600" cy="1354137"/>
          </a:xfrm>
        </p:spPr>
        <p:txBody>
          <a:bodyPr/>
          <a:lstStyle/>
          <a:p>
            <a:pPr eaLnBrk="1" hangingPunct="1"/>
            <a:r>
              <a:rPr lang="sv-SE" sz="2800" dirty="0">
                <a:latin typeface="Calibri Light" pitchFamily="34" charset="0"/>
              </a:rPr>
              <a:t>Samband mellan rökning och narkotika</a:t>
            </a:r>
            <a:r>
              <a:rPr lang="sv-SE" dirty="0">
                <a:latin typeface="Calibri Light" pitchFamily="34" charset="0"/>
              </a:rPr>
              <a:t/>
            </a:r>
            <a:br>
              <a:rPr lang="sv-SE" dirty="0">
                <a:latin typeface="Calibri Light" pitchFamily="34" charset="0"/>
              </a:rPr>
            </a:br>
            <a:r>
              <a:rPr lang="sv-SE" sz="1600" dirty="0">
                <a:latin typeface="Calibri Light" pitchFamily="34" charset="0"/>
              </a:rPr>
              <a:t>Gy åk 1-3</a:t>
            </a:r>
          </a:p>
        </p:txBody>
      </p:sp>
      <p:graphicFrame>
        <p:nvGraphicFramePr>
          <p:cNvPr id="9" name="Platshållare för innehåll 3"/>
          <p:cNvGraphicFramePr>
            <a:graphicFrameLocks noGrp="1"/>
          </p:cNvGraphicFramePr>
          <p:nvPr>
            <p:ph idx="1"/>
            <p:extLst>
              <p:ext uri="{D42A27DB-BD31-4B8C-83A1-F6EECF244321}">
                <p14:modId xmlns:p14="http://schemas.microsoft.com/office/powerpoint/2010/main" val="1054563705"/>
              </p:ext>
            </p:extLst>
          </p:nvPr>
        </p:nvGraphicFramePr>
        <p:xfrm>
          <a:off x="1981200" y="1923882"/>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29702" name="textruta 6"/>
          <p:cNvSpPr txBox="1">
            <a:spLocks noChangeArrowheads="1"/>
          </p:cNvSpPr>
          <p:nvPr/>
        </p:nvSpPr>
        <p:spPr bwMode="auto">
          <a:xfrm>
            <a:off x="6888163" y="5373688"/>
            <a:ext cx="360362" cy="368300"/>
          </a:xfrm>
          <a:prstGeom prst="rect">
            <a:avLst/>
          </a:prstGeom>
          <a:noFill/>
          <a:ln w="9525">
            <a:noFill/>
            <a:miter lim="800000"/>
            <a:headEnd/>
            <a:tailEnd/>
          </a:ln>
        </p:spPr>
        <p:txBody>
          <a:bodyPr>
            <a:spAutoFit/>
          </a:bodyPr>
          <a:lstStyle/>
          <a:p>
            <a:r>
              <a:rPr lang="sv-SE">
                <a:latin typeface="Calibri" pitchFamily="34" charset="0"/>
              </a:rPr>
              <a:t> </a:t>
            </a:r>
          </a:p>
        </p:txBody>
      </p:sp>
    </p:spTree>
    <p:extLst>
      <p:ext uri="{BB962C8B-B14F-4D97-AF65-F5344CB8AC3E}">
        <p14:creationId xmlns:p14="http://schemas.microsoft.com/office/powerpoint/2010/main" val="11243456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ubrik 1"/>
          <p:cNvSpPr>
            <a:spLocks noGrp="1"/>
          </p:cNvSpPr>
          <p:nvPr>
            <p:ph type="title"/>
          </p:nvPr>
        </p:nvSpPr>
        <p:spPr>
          <a:xfrm>
            <a:off x="1884711" y="569745"/>
            <a:ext cx="8229600" cy="1354137"/>
          </a:xfrm>
        </p:spPr>
        <p:txBody>
          <a:bodyPr/>
          <a:lstStyle/>
          <a:p>
            <a:pPr eaLnBrk="1" hangingPunct="1"/>
            <a:r>
              <a:rPr lang="sv-SE" sz="2800" dirty="0">
                <a:latin typeface="Calibri Light" pitchFamily="34" charset="0"/>
              </a:rPr>
              <a:t>Samband mellan </a:t>
            </a:r>
            <a:r>
              <a:rPr lang="sv-SE" sz="2800" dirty="0" smtClean="0">
                <a:latin typeface="Calibri Light" pitchFamily="34" charset="0"/>
              </a:rPr>
              <a:t>snusning </a:t>
            </a:r>
            <a:r>
              <a:rPr lang="sv-SE" sz="2800" dirty="0">
                <a:latin typeface="Calibri Light" pitchFamily="34" charset="0"/>
              </a:rPr>
              <a:t>och narkotika</a:t>
            </a:r>
            <a:r>
              <a:rPr lang="sv-SE" dirty="0">
                <a:latin typeface="Calibri Light" pitchFamily="34" charset="0"/>
              </a:rPr>
              <a:t/>
            </a:r>
            <a:br>
              <a:rPr lang="sv-SE" dirty="0">
                <a:latin typeface="Calibri Light" pitchFamily="34" charset="0"/>
              </a:rPr>
            </a:br>
            <a:r>
              <a:rPr lang="sv-SE" sz="1600" dirty="0">
                <a:latin typeface="Calibri Light" pitchFamily="34" charset="0"/>
              </a:rPr>
              <a:t>Gy åk 1-3</a:t>
            </a:r>
          </a:p>
        </p:txBody>
      </p:sp>
      <p:graphicFrame>
        <p:nvGraphicFramePr>
          <p:cNvPr id="9" name="Platshållare för innehåll 3"/>
          <p:cNvGraphicFramePr>
            <a:graphicFrameLocks noGrp="1"/>
          </p:cNvGraphicFramePr>
          <p:nvPr>
            <p:ph idx="1"/>
            <p:extLst>
              <p:ext uri="{D42A27DB-BD31-4B8C-83A1-F6EECF244321}">
                <p14:modId xmlns:p14="http://schemas.microsoft.com/office/powerpoint/2010/main" val="4158090334"/>
              </p:ext>
            </p:extLst>
          </p:nvPr>
        </p:nvGraphicFramePr>
        <p:xfrm>
          <a:off x="1981200" y="1923882"/>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29702" name="textruta 6"/>
          <p:cNvSpPr txBox="1">
            <a:spLocks noChangeArrowheads="1"/>
          </p:cNvSpPr>
          <p:nvPr/>
        </p:nvSpPr>
        <p:spPr bwMode="auto">
          <a:xfrm>
            <a:off x="6888163" y="5373688"/>
            <a:ext cx="360362" cy="368300"/>
          </a:xfrm>
          <a:prstGeom prst="rect">
            <a:avLst/>
          </a:prstGeom>
          <a:noFill/>
          <a:ln w="9525">
            <a:noFill/>
            <a:miter lim="800000"/>
            <a:headEnd/>
            <a:tailEnd/>
          </a:ln>
        </p:spPr>
        <p:txBody>
          <a:bodyPr>
            <a:spAutoFit/>
          </a:bodyPr>
          <a:lstStyle/>
          <a:p>
            <a:r>
              <a:rPr lang="sv-SE">
                <a:latin typeface="Calibri" pitchFamily="34" charset="0"/>
              </a:rPr>
              <a:t> </a:t>
            </a:r>
          </a:p>
        </p:txBody>
      </p:sp>
    </p:spTree>
    <p:extLst>
      <p:ext uri="{BB962C8B-B14F-4D97-AF65-F5344CB8AC3E}">
        <p14:creationId xmlns:p14="http://schemas.microsoft.com/office/powerpoint/2010/main" val="11533031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ubrik 1"/>
          <p:cNvSpPr>
            <a:spLocks noGrp="1"/>
          </p:cNvSpPr>
          <p:nvPr>
            <p:ph type="title"/>
          </p:nvPr>
        </p:nvSpPr>
        <p:spPr>
          <a:xfrm>
            <a:off x="1884711" y="569745"/>
            <a:ext cx="8229600" cy="1354137"/>
          </a:xfrm>
        </p:spPr>
        <p:txBody>
          <a:bodyPr/>
          <a:lstStyle/>
          <a:p>
            <a:pPr eaLnBrk="1" hangingPunct="1"/>
            <a:r>
              <a:rPr lang="sv-SE" sz="2800" dirty="0">
                <a:latin typeface="Calibri Light" pitchFamily="34" charset="0"/>
              </a:rPr>
              <a:t>Samband mellan </a:t>
            </a:r>
            <a:r>
              <a:rPr lang="sv-SE" sz="2800" dirty="0" smtClean="0">
                <a:latin typeface="Calibri Light" pitchFamily="34" charset="0"/>
              </a:rPr>
              <a:t>e-cig </a:t>
            </a:r>
            <a:r>
              <a:rPr lang="sv-SE" sz="2800" dirty="0">
                <a:latin typeface="Calibri Light" pitchFamily="34" charset="0"/>
              </a:rPr>
              <a:t>och narkotika</a:t>
            </a:r>
            <a:r>
              <a:rPr lang="sv-SE" dirty="0">
                <a:latin typeface="Calibri Light" pitchFamily="34" charset="0"/>
              </a:rPr>
              <a:t/>
            </a:r>
            <a:br>
              <a:rPr lang="sv-SE" dirty="0">
                <a:latin typeface="Calibri Light" pitchFamily="34" charset="0"/>
              </a:rPr>
            </a:br>
            <a:r>
              <a:rPr lang="sv-SE" sz="1600" dirty="0">
                <a:latin typeface="Calibri Light" pitchFamily="34" charset="0"/>
              </a:rPr>
              <a:t>Gy åk 1-3</a:t>
            </a:r>
          </a:p>
        </p:txBody>
      </p:sp>
      <p:graphicFrame>
        <p:nvGraphicFramePr>
          <p:cNvPr id="9" name="Platshållare för innehåll 3"/>
          <p:cNvGraphicFramePr>
            <a:graphicFrameLocks noGrp="1"/>
          </p:cNvGraphicFramePr>
          <p:nvPr>
            <p:ph idx="1"/>
            <p:extLst>
              <p:ext uri="{D42A27DB-BD31-4B8C-83A1-F6EECF244321}">
                <p14:modId xmlns:p14="http://schemas.microsoft.com/office/powerpoint/2010/main" val="1044909656"/>
              </p:ext>
            </p:extLst>
          </p:nvPr>
        </p:nvGraphicFramePr>
        <p:xfrm>
          <a:off x="1981200" y="1923882"/>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29702" name="textruta 6"/>
          <p:cNvSpPr txBox="1">
            <a:spLocks noChangeArrowheads="1"/>
          </p:cNvSpPr>
          <p:nvPr/>
        </p:nvSpPr>
        <p:spPr bwMode="auto">
          <a:xfrm>
            <a:off x="6888163" y="5373688"/>
            <a:ext cx="360362" cy="368300"/>
          </a:xfrm>
          <a:prstGeom prst="rect">
            <a:avLst/>
          </a:prstGeom>
          <a:noFill/>
          <a:ln w="9525">
            <a:noFill/>
            <a:miter lim="800000"/>
            <a:headEnd/>
            <a:tailEnd/>
          </a:ln>
        </p:spPr>
        <p:txBody>
          <a:bodyPr>
            <a:spAutoFit/>
          </a:bodyPr>
          <a:lstStyle/>
          <a:p>
            <a:r>
              <a:rPr lang="sv-SE">
                <a:latin typeface="Calibri" pitchFamily="34" charset="0"/>
              </a:rPr>
              <a:t> </a:t>
            </a:r>
          </a:p>
        </p:txBody>
      </p:sp>
    </p:spTree>
    <p:extLst>
      <p:ext uri="{BB962C8B-B14F-4D97-AF65-F5344CB8AC3E}">
        <p14:creationId xmlns:p14="http://schemas.microsoft.com/office/powerpoint/2010/main" val="6079089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09574" y="102577"/>
            <a:ext cx="11233151" cy="1044575"/>
          </a:xfrm>
        </p:spPr>
        <p:txBody>
          <a:bodyPr>
            <a:normAutofit/>
          </a:bodyPr>
          <a:lstStyle/>
          <a:p>
            <a:pPr algn="ctr"/>
            <a:r>
              <a:rPr lang="sv-SE" sz="3600" b="0" dirty="0">
                <a:latin typeface="Calibri Light" pitchFamily="34" charset="0"/>
              </a:rPr>
              <a:t>”Det är bra att det är olagligt med cannabis”</a:t>
            </a:r>
            <a:r>
              <a:rPr lang="sv-SE" sz="3200" b="0" dirty="0">
                <a:latin typeface="Calibri Light" pitchFamily="34" charset="0"/>
              </a:rPr>
              <a:t/>
            </a:r>
            <a:br>
              <a:rPr lang="sv-SE" sz="3200" b="0" dirty="0">
                <a:latin typeface="Calibri Light" pitchFamily="34" charset="0"/>
              </a:rPr>
            </a:br>
            <a:r>
              <a:rPr lang="sv-SE" sz="1400" dirty="0">
                <a:latin typeface="Calibri Light" pitchFamily="34" charset="0"/>
              </a:rPr>
              <a:t>Gy åk 1-3</a:t>
            </a:r>
            <a:endParaRPr lang="sv-SE" dirty="0">
              <a:latin typeface="Calibri Light" pitchFamily="34" charset="0"/>
            </a:endParaRP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286750397"/>
              </p:ext>
            </p:extLst>
          </p:nvPr>
        </p:nvGraphicFramePr>
        <p:xfrm>
          <a:off x="1911350" y="1593212"/>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712498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79424" y="188545"/>
            <a:ext cx="11233151" cy="1044575"/>
          </a:xfrm>
        </p:spPr>
        <p:txBody>
          <a:bodyPr>
            <a:normAutofit/>
          </a:bodyPr>
          <a:lstStyle/>
          <a:p>
            <a:pPr algn="ctr"/>
            <a:r>
              <a:rPr lang="sv-SE" sz="3600" b="0" dirty="0">
                <a:latin typeface="Calibri Light" pitchFamily="34" charset="0"/>
              </a:rPr>
              <a:t>”Det är bra att det är olagligt med cannabis”</a:t>
            </a:r>
            <a:r>
              <a:rPr lang="sv-SE" b="0" dirty="0" smtClean="0">
                <a:latin typeface="Calibri Light" pitchFamily="34" charset="0"/>
              </a:rPr>
              <a:t/>
            </a:r>
            <a:br>
              <a:rPr lang="sv-SE" b="0" dirty="0" smtClean="0">
                <a:latin typeface="Calibri Light" pitchFamily="34" charset="0"/>
              </a:rPr>
            </a:br>
            <a:r>
              <a:rPr lang="sv-SE" sz="1600" dirty="0">
                <a:latin typeface="Calibri Light" pitchFamily="34" charset="0"/>
              </a:rPr>
              <a:t>Gy åk 1-3</a:t>
            </a: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3027636527"/>
              </p:ext>
            </p:extLst>
          </p:nvPr>
        </p:nvGraphicFramePr>
        <p:xfrm>
          <a:off x="1981199" y="1597881"/>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804737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074259" y="435131"/>
            <a:ext cx="7886700" cy="986480"/>
          </a:xfrm>
        </p:spPr>
        <p:txBody>
          <a:bodyPr>
            <a:normAutofit/>
          </a:bodyPr>
          <a:lstStyle/>
          <a:p>
            <a:pPr algn="l"/>
            <a:r>
              <a:rPr lang="sv-SE" sz="2800" b="0" dirty="0"/>
              <a:t>Gymnasieelevers tankar på hur man skulle kunna förbättra för ungdomarna i Strömstads kommun:</a:t>
            </a:r>
          </a:p>
        </p:txBody>
      </p:sp>
      <p:sp>
        <p:nvSpPr>
          <p:cNvPr id="3" name="Platshållare för innehåll 2"/>
          <p:cNvSpPr>
            <a:spLocks noGrp="1"/>
          </p:cNvSpPr>
          <p:nvPr>
            <p:ph sz="half" idx="1"/>
          </p:nvPr>
        </p:nvSpPr>
        <p:spPr>
          <a:xfrm>
            <a:off x="1602378" y="1618387"/>
            <a:ext cx="8508273" cy="4351338"/>
          </a:xfrm>
        </p:spPr>
        <p:txBody>
          <a:bodyPr>
            <a:noAutofit/>
          </a:bodyPr>
          <a:lstStyle/>
          <a:p>
            <a:r>
              <a:rPr lang="sv-SE" sz="1600" i="1" dirty="0"/>
              <a:t>Förbättra skolans plan mot kränkande </a:t>
            </a:r>
            <a:r>
              <a:rPr lang="sv-SE" sz="1600" i="1" dirty="0" smtClean="0"/>
              <a:t>behandling, gör en </a:t>
            </a:r>
            <a:r>
              <a:rPr lang="sv-SE" sz="1600" i="1" dirty="0"/>
              <a:t>tydlig plan för vad som händer om </a:t>
            </a:r>
            <a:r>
              <a:rPr lang="sv-SE" sz="1600" i="1" dirty="0" smtClean="0"/>
              <a:t>någon </a:t>
            </a:r>
            <a:r>
              <a:rPr lang="sv-SE" sz="1600" i="1" dirty="0"/>
              <a:t>blir </a:t>
            </a:r>
            <a:r>
              <a:rPr lang="sv-SE" sz="1600" i="1" dirty="0" smtClean="0"/>
              <a:t>mobbad.</a:t>
            </a:r>
          </a:p>
          <a:p>
            <a:r>
              <a:rPr lang="sv-SE" sz="1600" i="1" dirty="0"/>
              <a:t>Vi saknar en kafeteria i </a:t>
            </a:r>
            <a:r>
              <a:rPr lang="sv-SE" sz="1600" i="1" dirty="0" smtClean="0"/>
              <a:t>gymnasiet.</a:t>
            </a:r>
          </a:p>
          <a:p>
            <a:r>
              <a:rPr lang="sv-SE" sz="1600" i="1" dirty="0"/>
              <a:t>Jag tycker att det är viktigt att ta upp mobbing, för många elever mår dåligt och blir deprimerande av detta. </a:t>
            </a:r>
            <a:endParaRPr lang="sv-SE" sz="1600" i="1" dirty="0" smtClean="0"/>
          </a:p>
          <a:p>
            <a:r>
              <a:rPr lang="sv-SE" sz="1600" i="1" dirty="0"/>
              <a:t>Jag vill att ni ska informera mer om diagnoser. (Så som ADD/ADHD, </a:t>
            </a:r>
            <a:r>
              <a:rPr lang="sv-SE" sz="1600" i="1" dirty="0" err="1"/>
              <a:t>Asperger</a:t>
            </a:r>
            <a:r>
              <a:rPr lang="sv-SE" sz="1600" i="1" dirty="0"/>
              <a:t>, Depression, Borderline). Folk MÅSTE få mer kunskap! Både i Tanum &amp; </a:t>
            </a:r>
            <a:r>
              <a:rPr lang="sv-SE" sz="1600" i="1" dirty="0" smtClean="0"/>
              <a:t>Strömstad.</a:t>
            </a:r>
          </a:p>
          <a:p>
            <a:r>
              <a:rPr lang="sv-SE" sz="1600" i="1" dirty="0"/>
              <a:t>Försöka att få ungdomar att inse att narkotika/droger är skadligt för kroppen och kan även sluta med död. Man måste upplysa mer om att droger förstör vårt samhälle. Det ska bli svårare att få tag på droger. </a:t>
            </a:r>
            <a:endParaRPr lang="sv-SE" sz="1600" i="1" dirty="0" smtClean="0"/>
          </a:p>
          <a:p>
            <a:r>
              <a:rPr lang="sv-SE" sz="1600" i="1" dirty="0"/>
              <a:t>Fixa något som ungdomar skulle vilja göra istället, exempel bowlinghall</a:t>
            </a:r>
            <a:r>
              <a:rPr lang="sv-SE" sz="1600" i="1" dirty="0" smtClean="0"/>
              <a:t>.</a:t>
            </a:r>
          </a:p>
          <a:p>
            <a:r>
              <a:rPr lang="sv-SE" sz="1600" i="1" dirty="0"/>
              <a:t>Mer fritidsaktiviteter som t.ex. danslektioner för ungdomar efter </a:t>
            </a:r>
            <a:r>
              <a:rPr lang="sv-SE" sz="1600" i="1" dirty="0" err="1"/>
              <a:t>skoltid.</a:t>
            </a:r>
            <a:r>
              <a:rPr lang="sv-SE" sz="1600" i="1" dirty="0"/>
              <a:t> Mer </a:t>
            </a:r>
            <a:r>
              <a:rPr lang="sv-SE" sz="1600" i="1" dirty="0" err="1"/>
              <a:t>skolaktiviteter</a:t>
            </a:r>
            <a:r>
              <a:rPr lang="sv-SE" sz="1600" i="1" dirty="0"/>
              <a:t> som t.ex. skolkör eller lagsport i skolan om </a:t>
            </a:r>
            <a:r>
              <a:rPr lang="sv-SE" sz="1600" i="1" dirty="0" err="1"/>
              <a:t>t.ex</a:t>
            </a:r>
            <a:r>
              <a:rPr lang="sv-SE" sz="1600" i="1" dirty="0"/>
              <a:t> basket, fotboll osv. </a:t>
            </a:r>
            <a:endParaRPr lang="sv-SE" sz="1600" i="1" dirty="0" smtClean="0"/>
          </a:p>
          <a:p>
            <a:r>
              <a:rPr lang="sv-SE" sz="1600" i="1" dirty="0"/>
              <a:t>Att få gratis busskort under sommaren som år 2018, och allmänt inom </a:t>
            </a:r>
            <a:r>
              <a:rPr lang="sv-SE" sz="1600" i="1" dirty="0" smtClean="0"/>
              <a:t>Västra </a:t>
            </a:r>
            <a:r>
              <a:rPr lang="sv-SE" sz="1600" i="1" dirty="0"/>
              <a:t>Götaland, helst året om.  </a:t>
            </a:r>
          </a:p>
          <a:p>
            <a:endParaRPr lang="sv-SE" sz="1600" i="1" dirty="0"/>
          </a:p>
        </p:txBody>
      </p:sp>
    </p:spTree>
    <p:extLst>
      <p:ext uri="{BB962C8B-B14F-4D97-AF65-F5344CB8AC3E}">
        <p14:creationId xmlns:p14="http://schemas.microsoft.com/office/powerpoint/2010/main" val="16794721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981200" y="368299"/>
            <a:ext cx="9731376" cy="1044575"/>
          </a:xfrm>
        </p:spPr>
        <p:txBody>
          <a:bodyPr>
            <a:normAutofit/>
          </a:bodyPr>
          <a:lstStyle/>
          <a:p>
            <a:r>
              <a:rPr lang="sv-SE" b="0" dirty="0" smtClean="0">
                <a:latin typeface="Calibri Light" pitchFamily="34" charset="0"/>
              </a:rPr>
              <a:t>Måendeindex</a:t>
            </a:r>
            <a:r>
              <a:rPr lang="sv-SE" dirty="0" smtClean="0">
                <a:latin typeface="Calibri Light" pitchFamily="34" charset="0"/>
              </a:rPr>
              <a:t/>
            </a:r>
            <a:br>
              <a:rPr lang="sv-SE" dirty="0" smtClean="0">
                <a:latin typeface="Calibri Light" pitchFamily="34" charset="0"/>
              </a:rPr>
            </a:br>
            <a:r>
              <a:rPr lang="sv-SE" sz="1400" dirty="0">
                <a:latin typeface="Calibri Light" pitchFamily="34" charset="0"/>
              </a:rPr>
              <a:t>Årskurs </a:t>
            </a:r>
            <a:r>
              <a:rPr lang="sv-SE" sz="1400" dirty="0" smtClean="0">
                <a:latin typeface="Calibri Light" pitchFamily="34" charset="0"/>
              </a:rPr>
              <a:t>1-3 (År 2016 endast årskurs 1)</a:t>
            </a:r>
            <a:endParaRPr lang="sv-SE" sz="1400" dirty="0">
              <a:latin typeface="Calibri Light" pitchFamily="34" charset="0"/>
            </a:endParaRP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45550385"/>
              </p:ext>
            </p:extLst>
          </p:nvPr>
        </p:nvGraphicFramePr>
        <p:xfrm>
          <a:off x="1672046" y="1758204"/>
          <a:ext cx="8538754" cy="4133056"/>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ruta 2"/>
          <p:cNvSpPr txBox="1"/>
          <p:nvPr/>
        </p:nvSpPr>
        <p:spPr>
          <a:xfrm>
            <a:off x="1748236" y="5891937"/>
            <a:ext cx="4435313" cy="553998"/>
          </a:xfrm>
          <a:prstGeom prst="rect">
            <a:avLst/>
          </a:prstGeom>
          <a:noFill/>
        </p:spPr>
        <p:txBody>
          <a:bodyPr wrap="square" rtlCol="0">
            <a:spAutoFit/>
          </a:bodyPr>
          <a:lstStyle/>
          <a:p>
            <a:r>
              <a:rPr lang="sv-SE" sz="600" dirty="0"/>
              <a:t>Enkätens fråga om mående har fem svarsalternativ (utmärkt, mycket bra, bra, ganska bra, dåligt) och det kan vara svårt att se trender, om måendet blir bättre eller sämre. Vi har därför gjort en sammanställning (index) där vi poängsatt de olika svarsalternativen enligt följande: Utmärkt 4p, Mycket bra 3p, Bra 2p, Ganska bra 1p och Dåligt -3p. Poängen multipliceras med procenten på </a:t>
            </a:r>
            <a:r>
              <a:rPr lang="sv-SE" sz="600" dirty="0" err="1"/>
              <a:t>resp</a:t>
            </a:r>
            <a:r>
              <a:rPr lang="sv-SE" sz="600" dirty="0"/>
              <a:t> svar och då erhålls ett index. På följande bild kan du se indexet, fördelat på total, flickor och pojkar. </a:t>
            </a:r>
          </a:p>
          <a:p>
            <a:r>
              <a:rPr lang="sv-SE" sz="600" dirty="0"/>
              <a:t>Vi kallar indexet ÖMMI (Öckerömetodens måendeindex).</a:t>
            </a:r>
            <a:endParaRPr lang="sv-SE" sz="1600" dirty="0"/>
          </a:p>
        </p:txBody>
      </p:sp>
      <p:sp>
        <p:nvSpPr>
          <p:cNvPr id="7" name="textruta 6"/>
          <p:cNvSpPr txBox="1"/>
          <p:nvPr/>
        </p:nvSpPr>
        <p:spPr>
          <a:xfrm>
            <a:off x="2335348" y="1605038"/>
            <a:ext cx="864096" cy="307777"/>
          </a:xfrm>
          <a:prstGeom prst="rect">
            <a:avLst/>
          </a:prstGeom>
          <a:noFill/>
        </p:spPr>
        <p:txBody>
          <a:bodyPr wrap="square" rtlCol="0">
            <a:spAutoFit/>
          </a:bodyPr>
          <a:lstStyle/>
          <a:p>
            <a:r>
              <a:rPr lang="sv-SE" sz="1400" dirty="0"/>
              <a:t>ÖMMI</a:t>
            </a:r>
            <a:endParaRPr lang="sv-SE" dirty="0"/>
          </a:p>
        </p:txBody>
      </p:sp>
    </p:spTree>
    <p:extLst>
      <p:ext uri="{BB962C8B-B14F-4D97-AF65-F5344CB8AC3E}">
        <p14:creationId xmlns:p14="http://schemas.microsoft.com/office/powerpoint/2010/main" val="819472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chart seriesIdx="1"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chart seriesIdx="2"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Chart bld="series"/>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52650" y="896942"/>
            <a:ext cx="7886700" cy="986480"/>
          </a:xfrm>
        </p:spPr>
        <p:txBody>
          <a:bodyPr>
            <a:normAutofit/>
          </a:bodyPr>
          <a:lstStyle/>
          <a:p>
            <a:r>
              <a:rPr lang="sv-SE" sz="2800" dirty="0" smtClean="0">
                <a:latin typeface="Calibri Light" pitchFamily="34" charset="0"/>
              </a:rPr>
              <a:t>Deltar du i någon organiserad fritidsaktivitet?</a:t>
            </a:r>
            <a:r>
              <a:rPr lang="sv-SE" sz="3600" dirty="0" smtClean="0">
                <a:latin typeface="Calibri Light" pitchFamily="34" charset="0"/>
              </a:rPr>
              <a:t/>
            </a:r>
            <a:br>
              <a:rPr lang="sv-SE" sz="3600" dirty="0" smtClean="0">
                <a:latin typeface="Calibri Light" pitchFamily="34" charset="0"/>
              </a:rPr>
            </a:br>
            <a:r>
              <a:rPr lang="sv-SE" sz="1400" dirty="0">
                <a:latin typeface="Calibri Light" pitchFamily="34" charset="0"/>
              </a:rPr>
              <a:t>Gy åk 1-3</a:t>
            </a: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4082416706"/>
              </p:ext>
            </p:extLst>
          </p:nvPr>
        </p:nvGraphicFramePr>
        <p:xfrm>
          <a:off x="1981200" y="1883422"/>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698036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52650" y="896942"/>
            <a:ext cx="7886700" cy="986480"/>
          </a:xfrm>
        </p:spPr>
        <p:txBody>
          <a:bodyPr>
            <a:normAutofit/>
          </a:bodyPr>
          <a:lstStyle/>
          <a:p>
            <a:r>
              <a:rPr lang="sv-SE" sz="2800" dirty="0" smtClean="0">
                <a:latin typeface="Calibri Light" pitchFamily="34" charset="0"/>
              </a:rPr>
              <a:t>Deltar du i någon organiserad fritidsaktivitet?</a:t>
            </a:r>
            <a:r>
              <a:rPr lang="sv-SE" sz="3600" dirty="0" smtClean="0">
                <a:latin typeface="Calibri Light" pitchFamily="34" charset="0"/>
              </a:rPr>
              <a:t/>
            </a:r>
            <a:br>
              <a:rPr lang="sv-SE" sz="3600" dirty="0" smtClean="0">
                <a:latin typeface="Calibri Light" pitchFamily="34" charset="0"/>
              </a:rPr>
            </a:br>
            <a:r>
              <a:rPr lang="sv-SE" sz="1400" dirty="0">
                <a:latin typeface="Calibri Light" pitchFamily="34" charset="0"/>
              </a:rPr>
              <a:t>Gy åk 1-3</a:t>
            </a: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927842199"/>
              </p:ext>
            </p:extLst>
          </p:nvPr>
        </p:nvGraphicFramePr>
        <p:xfrm>
          <a:off x="1981200" y="1883422"/>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7841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52650" y="896942"/>
            <a:ext cx="7886700" cy="986480"/>
          </a:xfrm>
        </p:spPr>
        <p:txBody>
          <a:bodyPr>
            <a:normAutofit/>
          </a:bodyPr>
          <a:lstStyle/>
          <a:p>
            <a:r>
              <a:rPr lang="sv-SE" sz="2800" dirty="0" smtClean="0">
                <a:latin typeface="Calibri Light" pitchFamily="34" charset="0"/>
              </a:rPr>
              <a:t>Hur trivs du i skolan?</a:t>
            </a:r>
            <a:r>
              <a:rPr lang="sv-SE" sz="3600" dirty="0" smtClean="0">
                <a:latin typeface="Calibri Light" pitchFamily="34" charset="0"/>
              </a:rPr>
              <a:t/>
            </a:r>
            <a:br>
              <a:rPr lang="sv-SE" sz="3600" dirty="0" smtClean="0">
                <a:latin typeface="Calibri Light" pitchFamily="34" charset="0"/>
              </a:rPr>
            </a:br>
            <a:r>
              <a:rPr lang="sv-SE" sz="1400" dirty="0">
                <a:latin typeface="Calibri Light" pitchFamily="34" charset="0"/>
              </a:rPr>
              <a:t>Gy åk 1-3</a:t>
            </a: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343950212"/>
              </p:ext>
            </p:extLst>
          </p:nvPr>
        </p:nvGraphicFramePr>
        <p:xfrm>
          <a:off x="1981200" y="1883422"/>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777420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44102" y="730762"/>
            <a:ext cx="11233151" cy="1044575"/>
          </a:xfrm>
        </p:spPr>
        <p:txBody>
          <a:bodyPr>
            <a:normAutofit/>
          </a:bodyPr>
          <a:lstStyle/>
          <a:p>
            <a:r>
              <a:rPr lang="sv-SE" sz="2800" dirty="0" smtClean="0">
                <a:latin typeface="Calibri Light" pitchFamily="34" charset="0"/>
              </a:rPr>
              <a:t>Känner sig inte trygg på skolan</a:t>
            </a:r>
            <a:r>
              <a:rPr lang="sv-SE" dirty="0" smtClean="0">
                <a:latin typeface="Calibri Light" pitchFamily="34" charset="0"/>
              </a:rPr>
              <a:t/>
            </a:r>
            <a:br>
              <a:rPr lang="sv-SE" dirty="0" smtClean="0">
                <a:latin typeface="Calibri Light" pitchFamily="34" charset="0"/>
              </a:rPr>
            </a:br>
            <a:r>
              <a:rPr lang="sv-SE" sz="1400" dirty="0">
                <a:latin typeface="Calibri Light" pitchFamily="34" charset="0"/>
              </a:rPr>
              <a:t>Gy åk 1-3</a:t>
            </a: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1521086376"/>
              </p:ext>
            </p:extLst>
          </p:nvPr>
        </p:nvGraphicFramePr>
        <p:xfrm>
          <a:off x="1981200" y="1775337"/>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348445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ubrik 1"/>
          <p:cNvSpPr>
            <a:spLocks noGrp="1"/>
          </p:cNvSpPr>
          <p:nvPr>
            <p:ph type="title"/>
          </p:nvPr>
        </p:nvSpPr>
        <p:spPr>
          <a:xfrm>
            <a:off x="2037844" y="704161"/>
            <a:ext cx="8229600" cy="1354137"/>
          </a:xfrm>
        </p:spPr>
        <p:txBody>
          <a:bodyPr/>
          <a:lstStyle/>
          <a:p>
            <a:pPr eaLnBrk="1" hangingPunct="1"/>
            <a:r>
              <a:rPr lang="sv-SE" sz="2800" dirty="0">
                <a:latin typeface="Calibri Light" pitchFamily="34" charset="0"/>
              </a:rPr>
              <a:t>Mobbning</a:t>
            </a:r>
            <a:r>
              <a:rPr lang="sv-SE" dirty="0" smtClean="0">
                <a:latin typeface="Calibri Light" pitchFamily="34" charset="0"/>
              </a:rPr>
              <a:t/>
            </a:r>
            <a:br>
              <a:rPr lang="sv-SE" dirty="0" smtClean="0">
                <a:latin typeface="Calibri Light" pitchFamily="34" charset="0"/>
              </a:rPr>
            </a:br>
            <a:r>
              <a:rPr lang="sv-SE" sz="1400" b="0" dirty="0">
                <a:latin typeface="Calibri Light" pitchFamily="34" charset="0"/>
              </a:rPr>
              <a:t>Andel som uppger sig </a:t>
            </a:r>
            <a:r>
              <a:rPr lang="sv-SE" sz="1400" i="1" dirty="0">
                <a:latin typeface="Calibri Light" pitchFamily="34" charset="0"/>
              </a:rPr>
              <a:t>ha blivit mobbade </a:t>
            </a:r>
            <a:r>
              <a:rPr lang="sv-SE" sz="1400" b="0" dirty="0">
                <a:latin typeface="Calibri Light" pitchFamily="34" charset="0"/>
              </a:rPr>
              <a:t>senaste året</a:t>
            </a:r>
            <a:r>
              <a:rPr lang="sv-SE" sz="1400" dirty="0">
                <a:latin typeface="Calibri Light" pitchFamily="34" charset="0"/>
              </a:rPr>
              <a:t/>
            </a:r>
            <a:br>
              <a:rPr lang="sv-SE" sz="1400" dirty="0">
                <a:latin typeface="Calibri Light" pitchFamily="34" charset="0"/>
              </a:rPr>
            </a:br>
            <a:r>
              <a:rPr lang="sv-SE" sz="1400" dirty="0">
                <a:latin typeface="Calibri Light" pitchFamily="34" charset="0"/>
              </a:rPr>
              <a:t>Gy åk </a:t>
            </a:r>
            <a:r>
              <a:rPr lang="sv-SE" sz="1400" dirty="0" smtClean="0">
                <a:latin typeface="Calibri Light" pitchFamily="34" charset="0"/>
              </a:rPr>
              <a:t>1-3</a:t>
            </a:r>
            <a:r>
              <a:rPr lang="sv-SE" sz="1600" dirty="0">
                <a:latin typeface="Calibri Light" pitchFamily="34" charset="0"/>
              </a:rPr>
              <a:t/>
            </a:r>
            <a:br>
              <a:rPr lang="sv-SE" sz="1600" dirty="0">
                <a:latin typeface="Calibri Light" pitchFamily="34" charset="0"/>
              </a:rPr>
            </a:br>
            <a:endParaRPr lang="sv-SE" sz="1400" dirty="0">
              <a:latin typeface="Calibri Light" pitchFamily="34" charset="0"/>
            </a:endParaRPr>
          </a:p>
        </p:txBody>
      </p:sp>
      <p:graphicFrame>
        <p:nvGraphicFramePr>
          <p:cNvPr id="9" name="Platshållare för innehåll 3"/>
          <p:cNvGraphicFramePr>
            <a:graphicFrameLocks noGrp="1"/>
          </p:cNvGraphicFramePr>
          <p:nvPr>
            <p:ph idx="1"/>
            <p:extLst>
              <p:ext uri="{D42A27DB-BD31-4B8C-83A1-F6EECF244321}">
                <p14:modId xmlns:p14="http://schemas.microsoft.com/office/powerpoint/2010/main" val="2254721756"/>
              </p:ext>
            </p:extLst>
          </p:nvPr>
        </p:nvGraphicFramePr>
        <p:xfrm>
          <a:off x="2037844" y="1824772"/>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2054" name="textruta 6"/>
          <p:cNvSpPr txBox="1">
            <a:spLocks noChangeArrowheads="1"/>
          </p:cNvSpPr>
          <p:nvPr/>
        </p:nvSpPr>
        <p:spPr bwMode="auto">
          <a:xfrm>
            <a:off x="6888163" y="5373688"/>
            <a:ext cx="360362" cy="368300"/>
          </a:xfrm>
          <a:prstGeom prst="rect">
            <a:avLst/>
          </a:prstGeom>
          <a:noFill/>
          <a:ln w="9525">
            <a:noFill/>
            <a:miter lim="800000"/>
            <a:headEnd/>
            <a:tailEnd/>
          </a:ln>
        </p:spPr>
        <p:txBody>
          <a:bodyPr>
            <a:spAutoFit/>
          </a:bodyPr>
          <a:lstStyle/>
          <a:p>
            <a:r>
              <a:rPr lang="sv-SE">
                <a:latin typeface="Calibri" pitchFamily="34" charset="0"/>
              </a:rPr>
              <a:t> </a:t>
            </a:r>
          </a:p>
        </p:txBody>
      </p:sp>
    </p:spTree>
    <p:extLst>
      <p:ext uri="{BB962C8B-B14F-4D97-AF65-F5344CB8AC3E}">
        <p14:creationId xmlns:p14="http://schemas.microsoft.com/office/powerpoint/2010/main" val="16088243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tema">
  <a:themeElements>
    <a:clrScheme name="STDK">
      <a:dk1>
        <a:srgbClr val="323026"/>
      </a:dk1>
      <a:lt1>
        <a:sysClr val="window" lastClr="FFFFFF"/>
      </a:lt1>
      <a:dk2>
        <a:srgbClr val="48494C"/>
      </a:dk2>
      <a:lt2>
        <a:srgbClr val="A0A5A9"/>
      </a:lt2>
      <a:accent1>
        <a:srgbClr val="0079BC"/>
      </a:accent1>
      <a:accent2>
        <a:srgbClr val="ED7703"/>
      </a:accent2>
      <a:accent3>
        <a:srgbClr val="DCAA00"/>
      </a:accent3>
      <a:accent4>
        <a:srgbClr val="00A4A7"/>
      </a:accent4>
      <a:accent5>
        <a:srgbClr val="2F4C2E"/>
      </a:accent5>
      <a:accent6>
        <a:srgbClr val="323026"/>
      </a:accent6>
      <a:hlink>
        <a:srgbClr val="0079BC"/>
      </a:hlink>
      <a:folHlink>
        <a:srgbClr val="B4B5B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small_16-9_2" id="{7F3921EB-AF89-47A7-8830-96112DF08E78}" vid="{B1849A30-A463-4189-A966-DE324ED3C9E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Anpassat 3">
    <a:dk1>
      <a:sysClr val="windowText" lastClr="000000"/>
    </a:dk1>
    <a:lt1>
      <a:sysClr val="window" lastClr="FFFFFF"/>
    </a:lt1>
    <a:dk2>
      <a:srgbClr val="1F497D"/>
    </a:dk2>
    <a:lt2>
      <a:srgbClr val="EEECE1"/>
    </a:lt2>
    <a:accent1>
      <a:srgbClr val="C0504D"/>
    </a:accent1>
    <a:accent2>
      <a:srgbClr val="4F81B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Ppt-mall skärm</Template>
  <TotalTime>806</TotalTime>
  <Words>579</Words>
  <Application>Microsoft Office PowerPoint</Application>
  <PresentationFormat>Bredbild</PresentationFormat>
  <Paragraphs>97</Paragraphs>
  <Slides>37</Slides>
  <Notes>14</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37</vt:i4>
      </vt:variant>
    </vt:vector>
  </HeadingPairs>
  <TitlesOfParts>
    <vt:vector size="41" baseType="lpstr">
      <vt:lpstr>Arial</vt:lpstr>
      <vt:lpstr>Calibri</vt:lpstr>
      <vt:lpstr>Calibri Light</vt:lpstr>
      <vt:lpstr>Office-tema</vt:lpstr>
      <vt:lpstr>Strömstads kommun</vt:lpstr>
      <vt:lpstr>Hur mår du rent allmänt? Gy åk 1-3</vt:lpstr>
      <vt:lpstr>Hur mår du rent allmänt? Gy åk 1-3</vt:lpstr>
      <vt:lpstr>Måendeindex Årskurs 1-3 (År 2016 endast årskurs 1)</vt:lpstr>
      <vt:lpstr>Deltar du i någon organiserad fritidsaktivitet? Gy åk 1-3</vt:lpstr>
      <vt:lpstr>Deltar du i någon organiserad fritidsaktivitet? Gy åk 1-3</vt:lpstr>
      <vt:lpstr>Hur trivs du i skolan? Gy åk 1-3</vt:lpstr>
      <vt:lpstr>Känner sig inte trygg på skolan Gy åk 1-3</vt:lpstr>
      <vt:lpstr>Mobbning Andel som uppger sig ha blivit mobbade senaste året Gy åk 1-3 </vt:lpstr>
      <vt:lpstr>Händer det att du skolkar? Gy åk 1-3</vt:lpstr>
      <vt:lpstr>Har någon att prata med om det som är viktigt Gy åk 1-3</vt:lpstr>
      <vt:lpstr>Har någon att prata med om det som är viktigt Gy åk 1-3</vt:lpstr>
      <vt:lpstr>Riskbeteenden </vt:lpstr>
      <vt:lpstr>Riskbeteenden Gy åk 1-3</vt:lpstr>
      <vt:lpstr>Alkoholkonsumtion Andel elever som druckit alkohol</vt:lpstr>
      <vt:lpstr>Alkoholkonsumtion Gy åk 1-3</vt:lpstr>
      <vt:lpstr>Alkoholkonsumtion Gy åk 1-3</vt:lpstr>
      <vt:lpstr>Alkoholkonsumtion Gy åk 1-3</vt:lpstr>
      <vt:lpstr>Var får du vanligtvis din alkohol ifrån? Gy åk 1-3</vt:lpstr>
      <vt:lpstr>Trafikfrågor Gy åk 1-3</vt:lpstr>
      <vt:lpstr>Trafikfrågor Gy åk 1-3</vt:lpstr>
      <vt:lpstr>Trafikfrågor Gy åk 1-3</vt:lpstr>
      <vt:lpstr>Restriktivitet hos föräldrar Gy åk 1-3</vt:lpstr>
      <vt:lpstr>Restriktivitet hos föräldrar Gy åk 1-3 Elever under 18 år</vt:lpstr>
      <vt:lpstr>Tobaksvanor Gy åk 1-3 </vt:lpstr>
      <vt:lpstr>Rökning Gy åk 1-3</vt:lpstr>
      <vt:lpstr>Snusning Gy åk 1-3</vt:lpstr>
      <vt:lpstr>Har du någon gång använt receptbelagda läkemedel (sömnmedel, lugnande läkemedel, smärtstillande m.m.) UTAN läkarordination? Gy åk 1-3</vt:lpstr>
      <vt:lpstr>Narkotika Gy åk 1-3</vt:lpstr>
      <vt:lpstr>Narkotika Gy åk 1-3</vt:lpstr>
      <vt:lpstr>Samband mellan alkohol och narkotika Gy åk 1-3</vt:lpstr>
      <vt:lpstr>Samband mellan rökning och narkotika Gy åk 1-3</vt:lpstr>
      <vt:lpstr>Samband mellan snusning och narkotika Gy åk 1-3</vt:lpstr>
      <vt:lpstr>Samband mellan e-cig och narkotika Gy åk 1-3</vt:lpstr>
      <vt:lpstr>”Det är bra att det är olagligt med cannabis” Gy åk 1-3</vt:lpstr>
      <vt:lpstr>”Det är bra att det är olagligt med cannabis” Gy åk 1-3</vt:lpstr>
      <vt:lpstr>Gymnasieelevers tankar på hur man skulle kunna förbättra för ungdomarna i Strömstads kommun:</vt:lpstr>
    </vt:vector>
  </TitlesOfParts>
  <Company>Öckerö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Linda Apelqvist</dc:creator>
  <cp:lastModifiedBy>Terése Lomgård</cp:lastModifiedBy>
  <cp:revision>61</cp:revision>
  <dcterms:created xsi:type="dcterms:W3CDTF">2018-09-17T07:20:58Z</dcterms:created>
  <dcterms:modified xsi:type="dcterms:W3CDTF">2019-09-16T08:24:19Z</dcterms:modified>
</cp:coreProperties>
</file>